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91" r:id="rId5"/>
  </p:sldMasterIdLst>
  <p:notesMasterIdLst>
    <p:notesMasterId r:id="rId21"/>
  </p:notesMasterIdLst>
  <p:handoutMasterIdLst>
    <p:handoutMasterId r:id="rId22"/>
  </p:handoutMasterIdLst>
  <p:sldIdLst>
    <p:sldId id="436" r:id="rId6"/>
    <p:sldId id="299" r:id="rId7"/>
    <p:sldId id="302" r:id="rId8"/>
    <p:sldId id="408" r:id="rId9"/>
    <p:sldId id="303" r:id="rId10"/>
    <p:sldId id="437" r:id="rId11"/>
    <p:sldId id="438" r:id="rId12"/>
    <p:sldId id="439" r:id="rId13"/>
    <p:sldId id="440" r:id="rId14"/>
    <p:sldId id="441" r:id="rId15"/>
    <p:sldId id="442" r:id="rId16"/>
    <p:sldId id="443" r:id="rId17"/>
    <p:sldId id="444" r:id="rId18"/>
    <p:sldId id="445" r:id="rId19"/>
    <p:sldId id="429" r:id="rId20"/>
  </p:sldIdLst>
  <p:sldSz cx="12192000" cy="6858000"/>
  <p:notesSz cx="7010400" cy="9296400"/>
  <p:custDataLst>
    <p:tags r:id="rId23"/>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a:srgbClr val="FF0000"/>
    <a:srgbClr val="CC6600"/>
    <a:srgbClr val="00279F"/>
    <a:srgbClr val="081D58"/>
    <a:srgbClr val="FFFFFF"/>
    <a:srgbClr val="00B7A5"/>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75" autoAdjust="0"/>
    <p:restoredTop sz="71767" autoAdjust="0"/>
  </p:normalViewPr>
  <p:slideViewPr>
    <p:cSldViewPr>
      <p:cViewPr varScale="1">
        <p:scale>
          <a:sx n="115" d="100"/>
          <a:sy n="115" d="100"/>
        </p:scale>
        <p:origin x="4194" y="144"/>
      </p:cViewPr>
      <p:guideLst>
        <p:guide orient="horz" pos="2160"/>
        <p:guide pos="3840"/>
      </p:guideLst>
    </p:cSldViewPr>
  </p:slideViewPr>
  <p:outlineViewPr>
    <p:cViewPr>
      <p:scale>
        <a:sx n="33" d="100"/>
        <a:sy n="33" d="100"/>
      </p:scale>
      <p:origin x="0" y="-2922"/>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75" d="100"/>
          <a:sy n="75" d="100"/>
        </p:scale>
        <p:origin x="4056" y="31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ags" Target="tags/tag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1590"/>
            <a:ext cx="3038372" cy="465774"/>
          </a:xfrm>
          <a:prstGeom prst="rect">
            <a:avLst/>
          </a:prstGeom>
          <a:noFill/>
          <a:ln w="9525">
            <a:noFill/>
            <a:miter lim="800000"/>
            <a:headEnd/>
            <a:tailEnd/>
          </a:ln>
          <a:effectLst/>
        </p:spPr>
        <p:txBody>
          <a:bodyPr vert="horz" wrap="square" lIns="19372" tIns="0" rIns="19372" bIns="0" numCol="1" anchor="t" anchorCtr="0" compatLnSpc="1">
            <a:prstTxWarp prst="textNoShape">
              <a:avLst/>
            </a:prstTxWarp>
          </a:bodyPr>
          <a:lstStyle>
            <a:lvl1pPr defTabSz="929232">
              <a:defRPr sz="1000" i="1">
                <a:latin typeface="Arial" charset="0"/>
              </a:defRPr>
            </a:lvl1pPr>
          </a:lstStyle>
          <a:p>
            <a:pPr>
              <a:defRPr/>
            </a:pPr>
            <a:endParaRPr lang="en-US" dirty="0"/>
          </a:p>
        </p:txBody>
      </p:sp>
      <p:sp>
        <p:nvSpPr>
          <p:cNvPr id="3075" name="Rectangle 3"/>
          <p:cNvSpPr>
            <a:spLocks noGrp="1" noChangeArrowheads="1"/>
          </p:cNvSpPr>
          <p:nvPr>
            <p:ph type="dt" sz="quarter" idx="1"/>
          </p:nvPr>
        </p:nvSpPr>
        <p:spPr bwMode="auto">
          <a:xfrm>
            <a:off x="3972029" y="-1590"/>
            <a:ext cx="3038371" cy="465774"/>
          </a:xfrm>
          <a:prstGeom prst="rect">
            <a:avLst/>
          </a:prstGeom>
          <a:noFill/>
          <a:ln w="9525">
            <a:noFill/>
            <a:miter lim="800000"/>
            <a:headEnd/>
            <a:tailEnd/>
          </a:ln>
          <a:effectLst/>
        </p:spPr>
        <p:txBody>
          <a:bodyPr vert="horz" wrap="square" lIns="19372" tIns="0" rIns="19372" bIns="0" numCol="1" anchor="t" anchorCtr="0" compatLnSpc="1">
            <a:prstTxWarp prst="textNoShape">
              <a:avLst/>
            </a:prstTxWarp>
          </a:bodyPr>
          <a:lstStyle>
            <a:lvl1pPr algn="r" defTabSz="929232">
              <a:defRPr sz="1000" i="1">
                <a:latin typeface="Arial" charset="0"/>
              </a:defRPr>
            </a:lvl1pPr>
          </a:lstStyle>
          <a:p>
            <a:pPr>
              <a:defRPr/>
            </a:pPr>
            <a:r>
              <a:rPr lang="en-US"/>
              <a:t>Current as of 25 February 2020</a:t>
            </a:r>
            <a:endParaRPr lang="en-US" dirty="0"/>
          </a:p>
        </p:txBody>
      </p:sp>
      <p:sp>
        <p:nvSpPr>
          <p:cNvPr id="3076" name="Rectangle 4"/>
          <p:cNvSpPr>
            <a:spLocks noGrp="1" noChangeArrowheads="1"/>
          </p:cNvSpPr>
          <p:nvPr>
            <p:ph type="ftr" sz="quarter" idx="2"/>
          </p:nvPr>
        </p:nvSpPr>
        <p:spPr bwMode="auto">
          <a:xfrm>
            <a:off x="0" y="8830627"/>
            <a:ext cx="3038372" cy="465773"/>
          </a:xfrm>
          <a:prstGeom prst="rect">
            <a:avLst/>
          </a:prstGeom>
          <a:noFill/>
          <a:ln w="9525">
            <a:noFill/>
            <a:miter lim="800000"/>
            <a:headEnd/>
            <a:tailEnd/>
          </a:ln>
          <a:effectLst/>
        </p:spPr>
        <p:txBody>
          <a:bodyPr vert="horz" wrap="square" lIns="19372" tIns="0" rIns="19372" bIns="0" numCol="1" anchor="b" anchorCtr="0" compatLnSpc="1">
            <a:prstTxWarp prst="textNoShape">
              <a:avLst/>
            </a:prstTxWarp>
          </a:bodyPr>
          <a:lstStyle>
            <a:lvl1pPr defTabSz="929232">
              <a:defRPr sz="1000" i="1">
                <a:latin typeface="Arial" charset="0"/>
              </a:defRPr>
            </a:lvl1pPr>
          </a:lstStyle>
          <a:p>
            <a:pPr>
              <a:defRPr/>
            </a:pPr>
            <a:endParaRPr lang="en-US" dirty="0"/>
          </a:p>
        </p:txBody>
      </p:sp>
      <p:sp>
        <p:nvSpPr>
          <p:cNvPr id="3077" name="Rectangle 5"/>
          <p:cNvSpPr>
            <a:spLocks noGrp="1" noChangeArrowheads="1"/>
          </p:cNvSpPr>
          <p:nvPr>
            <p:ph type="sldNum" sz="quarter" idx="3"/>
          </p:nvPr>
        </p:nvSpPr>
        <p:spPr bwMode="auto">
          <a:xfrm>
            <a:off x="3972029" y="8830627"/>
            <a:ext cx="3038371" cy="465773"/>
          </a:xfrm>
          <a:prstGeom prst="rect">
            <a:avLst/>
          </a:prstGeom>
          <a:noFill/>
          <a:ln w="9525">
            <a:noFill/>
            <a:miter lim="800000"/>
            <a:headEnd/>
            <a:tailEnd/>
          </a:ln>
          <a:effectLst/>
        </p:spPr>
        <p:txBody>
          <a:bodyPr vert="horz" wrap="square" lIns="19372" tIns="0" rIns="19372" bIns="0" numCol="1" anchor="b" anchorCtr="0" compatLnSpc="1">
            <a:prstTxWarp prst="textNoShape">
              <a:avLst/>
            </a:prstTxWarp>
          </a:bodyPr>
          <a:lstStyle>
            <a:lvl1pPr algn="r" defTabSz="929232">
              <a:defRPr sz="1000" i="1">
                <a:latin typeface="Arial" charset="0"/>
              </a:defRPr>
            </a:lvl1pPr>
          </a:lstStyle>
          <a:p>
            <a:pPr>
              <a:defRPr/>
            </a:pPr>
            <a:fld id="{D5BAC0A4-B332-4AF6-A836-7A0B71A80B33}" type="slidenum">
              <a:rPr lang="en-US"/>
              <a:pPr>
                <a:defRPr/>
              </a:pPr>
              <a:t>‹#›</a:t>
            </a:fld>
            <a:endParaRPr lang="en-US" dirty="0"/>
          </a:p>
        </p:txBody>
      </p:sp>
    </p:spTree>
    <p:extLst>
      <p:ext uri="{BB962C8B-B14F-4D97-AF65-F5344CB8AC3E}">
        <p14:creationId xmlns:p14="http://schemas.microsoft.com/office/powerpoint/2010/main" val="2785864718"/>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4" name="Rectangle 6"/>
          <p:cNvSpPr>
            <a:spLocks noGrp="1" noChangeArrowheads="1"/>
          </p:cNvSpPr>
          <p:nvPr>
            <p:ph type="body" sz="quarter" idx="3"/>
          </p:nvPr>
        </p:nvSpPr>
        <p:spPr bwMode="auto">
          <a:xfrm>
            <a:off x="680329" y="4419287"/>
            <a:ext cx="5649745" cy="4877113"/>
          </a:xfrm>
          <a:prstGeom prst="rect">
            <a:avLst/>
          </a:prstGeom>
          <a:noFill/>
          <a:ln w="9525">
            <a:noFill/>
            <a:miter lim="800000"/>
            <a:headEnd/>
            <a:tailEnd/>
          </a:ln>
          <a:effectLst/>
        </p:spPr>
        <p:txBody>
          <a:bodyPr vert="horz" wrap="square" lIns="93634" tIns="46817" rIns="93634" bIns="46817"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987" name="Rectangle 7"/>
          <p:cNvSpPr>
            <a:spLocks noGrp="1" noRot="1" noChangeAspect="1" noChangeArrowheads="1" noTextEdit="1"/>
          </p:cNvSpPr>
          <p:nvPr>
            <p:ph type="sldImg" idx="2"/>
          </p:nvPr>
        </p:nvSpPr>
        <p:spPr bwMode="auto">
          <a:xfrm>
            <a:off x="342900" y="676275"/>
            <a:ext cx="6248400" cy="3514725"/>
          </a:xfrm>
          <a:prstGeom prst="rect">
            <a:avLst/>
          </a:prstGeom>
          <a:noFill/>
          <a:ln w="12700">
            <a:solidFill>
              <a:schemeClr val="tx1"/>
            </a:solidFill>
            <a:miter lim="800000"/>
            <a:headEnd/>
            <a:tailEnd/>
          </a:ln>
        </p:spPr>
      </p:sp>
    </p:spTree>
    <p:extLst>
      <p:ext uri="{BB962C8B-B14F-4D97-AF65-F5344CB8AC3E}">
        <p14:creationId xmlns:p14="http://schemas.microsoft.com/office/powerpoint/2010/main" val="211318713"/>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000" kern="1200">
        <a:solidFill>
          <a:schemeClr val="tx1"/>
        </a:solidFill>
        <a:latin typeface="Arial" charset="0"/>
        <a:ea typeface="+mn-ea"/>
        <a:cs typeface="+mn-cs"/>
      </a:defRPr>
    </a:lvl1pPr>
    <a:lvl2pPr marL="457200" algn="l" rtl="0" eaLnBrk="0" fontAlgn="base" hangingPunct="0">
      <a:spcBef>
        <a:spcPct val="30000"/>
      </a:spcBef>
      <a:spcAft>
        <a:spcPct val="0"/>
      </a:spcAft>
      <a:defRPr sz="1000" kern="1200">
        <a:solidFill>
          <a:schemeClr val="tx1"/>
        </a:solidFill>
        <a:latin typeface="Arial" charset="0"/>
        <a:ea typeface="+mn-ea"/>
        <a:cs typeface="+mn-cs"/>
      </a:defRPr>
    </a:lvl2pPr>
    <a:lvl3pPr marL="914400" algn="l" rtl="0" eaLnBrk="0" fontAlgn="base" hangingPunct="0">
      <a:spcBef>
        <a:spcPct val="30000"/>
      </a:spcBef>
      <a:spcAft>
        <a:spcPct val="0"/>
      </a:spcAft>
      <a:defRPr sz="1000" kern="1200">
        <a:solidFill>
          <a:schemeClr val="tx1"/>
        </a:solidFill>
        <a:latin typeface="Arial" charset="0"/>
        <a:ea typeface="+mn-ea"/>
        <a:cs typeface="+mn-cs"/>
      </a:defRPr>
    </a:lvl3pPr>
    <a:lvl4pPr marL="1371600" algn="l" rtl="0" eaLnBrk="0" fontAlgn="base" hangingPunct="0">
      <a:spcBef>
        <a:spcPct val="30000"/>
      </a:spcBef>
      <a:spcAft>
        <a:spcPct val="0"/>
      </a:spcAft>
      <a:defRPr sz="1000" kern="1200">
        <a:solidFill>
          <a:schemeClr val="tx1"/>
        </a:solidFill>
        <a:latin typeface="Arial" charset="0"/>
        <a:ea typeface="+mn-ea"/>
        <a:cs typeface="+mn-cs"/>
      </a:defRPr>
    </a:lvl4pPr>
    <a:lvl5pPr marL="1828800" algn="l" rtl="0" eaLnBrk="0" fontAlgn="base" hangingPunct="0">
      <a:spcBef>
        <a:spcPct val="30000"/>
      </a:spcBef>
      <a:spcAft>
        <a:spcPct val="0"/>
      </a:spcAft>
      <a:defRPr sz="10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mailto:TJAGLCS-training@army.mil"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xfrm>
            <a:off x="342900" y="676275"/>
            <a:ext cx="6248400" cy="3514725"/>
          </a:xfrm>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z="1000" b="1" dirty="0"/>
          </a:p>
        </p:txBody>
      </p:sp>
    </p:spTree>
    <p:extLst>
      <p:ext uri="{BB962C8B-B14F-4D97-AF65-F5344CB8AC3E}">
        <p14:creationId xmlns:p14="http://schemas.microsoft.com/office/powerpoint/2010/main" val="22747620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784897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659782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7"/>
          <p:cNvSpPr>
            <a:spLocks noGrp="1" noChangeArrowheads="1"/>
          </p:cNvSpPr>
          <p:nvPr>
            <p:ph type="sldNum" sz="quarter" idx="5"/>
          </p:nvPr>
        </p:nvSpPr>
        <p:spPr>
          <a:xfrm>
            <a:off x="3971183" y="8829989"/>
            <a:ext cx="3037628" cy="464820"/>
          </a:xfrm>
          <a:prstGeom prst="rect">
            <a:avLst/>
          </a:prstGeom>
          <a:noFill/>
        </p:spPr>
        <p:txBody>
          <a:bodyPr lIns="91650" tIns="45825" rIns="91650" bIns="45825"/>
          <a:lstStyle/>
          <a:p>
            <a:fld id="{213AD77C-AA7F-46DC-A9BE-2C9C4C8F01A8}" type="slidenum">
              <a:rPr lang="en-US" smtClean="0"/>
              <a:pPr/>
              <a:t>15</a:t>
            </a:fld>
            <a:endParaRPr lang="en-US"/>
          </a:p>
        </p:txBody>
      </p:sp>
      <p:sp>
        <p:nvSpPr>
          <p:cNvPr id="274435" name="Rectangle 2"/>
          <p:cNvSpPr>
            <a:spLocks noGrp="1" noRot="1" noChangeAspect="1" noChangeArrowheads="1" noTextEdit="1"/>
          </p:cNvSpPr>
          <p:nvPr>
            <p:ph type="sldImg"/>
          </p:nvPr>
        </p:nvSpPr>
        <p:spPr>
          <a:xfrm>
            <a:off x="342900" y="676275"/>
            <a:ext cx="6248400" cy="3514725"/>
          </a:xfrm>
          <a:ln/>
        </p:spPr>
      </p:sp>
      <p:sp>
        <p:nvSpPr>
          <p:cNvPr id="274436" name="Rectangle 3"/>
          <p:cNvSpPr>
            <a:spLocks noGrp="1" noChangeArrowheads="1"/>
          </p:cNvSpPr>
          <p:nvPr>
            <p:ph type="body" idx="1"/>
          </p:nvPr>
        </p:nvSpPr>
        <p:spPr>
          <a:noFill/>
          <a:ln/>
        </p:spPr>
        <p:txBody>
          <a:bodyPr/>
          <a:lstStyle/>
          <a:p>
            <a:pPr eaLnBrk="1" hangingPunct="1"/>
            <a:endParaRPr lang="en-US" sz="900" dirty="0">
              <a:latin typeface="Arial" pitchFamily="34" charset="0"/>
              <a:cs typeface="Arial" pitchFamily="34" charset="0"/>
            </a:endParaRPr>
          </a:p>
        </p:txBody>
      </p:sp>
    </p:spTree>
    <p:extLst>
      <p:ext uri="{BB962C8B-B14F-4D97-AF65-F5344CB8AC3E}">
        <p14:creationId xmlns:p14="http://schemas.microsoft.com/office/powerpoint/2010/main" val="26110778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a:xfrm>
            <a:off x="3971183" y="8829989"/>
            <a:ext cx="3037628" cy="464820"/>
          </a:xfrm>
          <a:prstGeom prst="rect">
            <a:avLst/>
          </a:prstGeom>
          <a:noFill/>
        </p:spPr>
        <p:txBody>
          <a:bodyPr lIns="91650" tIns="45825" rIns="91650" bIns="45825"/>
          <a:lstStyle/>
          <a:p>
            <a:fld id="{D3632344-EAAB-45A6-BD11-B03518B5BA1E}" type="slidenum">
              <a:rPr lang="en-US" smtClean="0"/>
              <a:pPr/>
              <a:t>2</a:t>
            </a:fld>
            <a:endParaRPr lang="en-US"/>
          </a:p>
        </p:txBody>
      </p:sp>
      <p:sp>
        <p:nvSpPr>
          <p:cNvPr id="142339" name="Rectangle 2"/>
          <p:cNvSpPr>
            <a:spLocks noGrp="1" noRot="1" noChangeAspect="1" noChangeArrowheads="1" noTextEdit="1"/>
          </p:cNvSpPr>
          <p:nvPr>
            <p:ph type="sldImg"/>
          </p:nvPr>
        </p:nvSpPr>
        <p:spPr>
          <a:xfrm>
            <a:off x="342900" y="676275"/>
            <a:ext cx="6248400" cy="3514725"/>
          </a:xfrm>
          <a:ln/>
        </p:spPr>
      </p:sp>
      <p:sp>
        <p:nvSpPr>
          <p:cNvPr id="142340" name="Rectangle 3"/>
          <p:cNvSpPr>
            <a:spLocks noGrp="1" noChangeArrowheads="1"/>
          </p:cNvSpPr>
          <p:nvPr>
            <p:ph type="body" idx="1"/>
          </p:nvPr>
        </p:nvSpPr>
        <p:spPr>
          <a:xfrm>
            <a:off x="701359" y="4415791"/>
            <a:ext cx="5607684" cy="4664118"/>
          </a:xfrm>
          <a:noFill/>
          <a:ln/>
        </p:spPr>
        <p:txBody>
          <a:bodyPr/>
          <a:lstStyle/>
          <a:p>
            <a:pPr algn="ctr" latinLnBrk="0"/>
            <a:r>
              <a:rPr lang="en-US" sz="2000" b="0" i="0" u="none" strike="noStrike" dirty="0">
                <a:solidFill>
                  <a:srgbClr val="FFFFFF"/>
                </a:solidFill>
                <a:effectLst/>
                <a:latin typeface="Franklin Gothic Book" panose="020B0503020102020204" pitchFamily="34" charset="0"/>
                <a:hlinkClick r:id="rId3"/>
              </a:rPr>
              <a:t>Need Training Materials?</a:t>
            </a:r>
            <a:endParaRPr lang="en-US" sz="2000" b="0" i="0" dirty="0">
              <a:solidFill>
                <a:srgbClr val="FFFFFF"/>
              </a:solidFill>
              <a:effectLst/>
              <a:latin typeface="Franklin Gothic Book" panose="020B0503020102020204" pitchFamily="34" charset="0"/>
            </a:endParaRPr>
          </a:p>
          <a:p>
            <a:pPr algn="ctr" latinLnBrk="0"/>
            <a:r>
              <a:rPr lang="en-US" sz="2000" b="0" i="0" u="none" strike="noStrike" dirty="0">
                <a:solidFill>
                  <a:srgbClr val="FFFFFF"/>
                </a:solidFill>
                <a:effectLst/>
                <a:latin typeface="Franklin Gothic Book" panose="020B0503020102020204" pitchFamily="34" charset="0"/>
                <a:hlinkClick r:id="rId3"/>
              </a:rPr>
              <a:t>Have Training Materials?</a:t>
            </a:r>
            <a:endParaRPr lang="en-US" sz="2000" b="0" i="0" dirty="0">
              <a:solidFill>
                <a:srgbClr val="FFFFFF"/>
              </a:solidFill>
              <a:effectLst/>
              <a:latin typeface="Franklin Gothic Book" panose="020B0503020102020204" pitchFamily="34" charset="0"/>
            </a:endParaRPr>
          </a:p>
          <a:p>
            <a:pPr algn="ctr" latinLnBrk="0"/>
            <a:r>
              <a:rPr lang="en-US" sz="2000" b="0" i="0" u="none" strike="noStrike" dirty="0">
                <a:solidFill>
                  <a:srgbClr val="FFFFFF"/>
                </a:solidFill>
                <a:effectLst/>
                <a:latin typeface="Franklin Gothic Book" panose="020B0503020102020204" pitchFamily="34" charset="0"/>
                <a:hlinkClick r:id="rId3"/>
              </a:rPr>
              <a:t>Questions?</a:t>
            </a:r>
            <a:endParaRPr lang="en-US" sz="2000" b="0" i="0" dirty="0">
              <a:solidFill>
                <a:srgbClr val="FFFFFF"/>
              </a:solidFill>
              <a:effectLst/>
              <a:latin typeface="Franklin Gothic Book" panose="020B0503020102020204" pitchFamily="34" charset="0"/>
            </a:endParaRPr>
          </a:p>
          <a:p>
            <a:pPr algn="ctr" latinLnBrk="0"/>
            <a:r>
              <a:rPr lang="en-US" sz="2000" b="0" i="0" u="none" strike="noStrike" dirty="0">
                <a:solidFill>
                  <a:srgbClr val="FFFFFF"/>
                </a:solidFill>
                <a:effectLst/>
                <a:latin typeface="Franklin Gothic Book" panose="020B0503020102020204" pitchFamily="34" charset="0"/>
                <a:hlinkClick r:id="rId3"/>
              </a:rPr>
              <a:t>Contact Us!</a:t>
            </a:r>
            <a:endParaRPr lang="en-US" sz="2000" b="0" i="0" u="none" strike="noStrike" dirty="0">
              <a:solidFill>
                <a:srgbClr val="FFFFFF"/>
              </a:solidFill>
              <a:effectLst/>
              <a:latin typeface="Franklin Gothic Book" panose="020B0503020102020204" pitchFamily="34" charset="0"/>
            </a:endParaRPr>
          </a:p>
          <a:p>
            <a:pPr algn="ctr" latinLnBrk="0"/>
            <a:endParaRPr lang="en-US" sz="2000" b="0" i="0" dirty="0">
              <a:solidFill>
                <a:srgbClr val="FFFFFF"/>
              </a:solidFill>
              <a:effectLst/>
              <a:latin typeface="Franklin Gothic Book" panose="020B0503020102020204" pitchFamily="34" charset="0"/>
            </a:endParaRPr>
          </a:p>
          <a:p>
            <a:pPr algn="ctr" latinLnBrk="0"/>
            <a:r>
              <a:rPr lang="en-US" sz="2000" b="0" i="0" u="none" strike="noStrike">
                <a:solidFill>
                  <a:srgbClr val="00B0F0"/>
                </a:solidFill>
                <a:effectLst/>
                <a:latin typeface="Franklin Gothic Book" panose="020B0503020102020204" pitchFamily="34" charset="0"/>
                <a:hlinkClick r:id="rId3">
                  <a:extLst>
                    <a:ext uri="{A12FA001-AC4F-418D-AE19-62706E023703}">
                      <ahyp:hlinkClr xmlns:ahyp="http://schemas.microsoft.com/office/drawing/2018/hyperlinkcolor" val="tx"/>
                    </a:ext>
                  </a:extLst>
                </a:hlinkClick>
              </a:rPr>
              <a:t>TJAGLCS-training@army.mil</a:t>
            </a:r>
            <a:endParaRPr lang="en-US" sz="800" u="none" dirty="0">
              <a:solidFill>
                <a:schemeClr val="tx1"/>
              </a:solidFill>
              <a:latin typeface="Arial" pitchFamily="34" charset="0"/>
            </a:endParaRPr>
          </a:p>
        </p:txBody>
      </p:sp>
    </p:spTree>
    <p:extLst>
      <p:ext uri="{BB962C8B-B14F-4D97-AF65-F5344CB8AC3E}">
        <p14:creationId xmlns:p14="http://schemas.microsoft.com/office/powerpoint/2010/main" val="11481102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7"/>
          <p:cNvSpPr>
            <a:spLocks noGrp="1" noChangeArrowheads="1"/>
          </p:cNvSpPr>
          <p:nvPr>
            <p:ph type="sldNum" sz="quarter" idx="5"/>
          </p:nvPr>
        </p:nvSpPr>
        <p:spPr>
          <a:xfrm>
            <a:off x="3971183" y="8829989"/>
            <a:ext cx="3037628" cy="464820"/>
          </a:xfrm>
          <a:prstGeom prst="rect">
            <a:avLst/>
          </a:prstGeom>
          <a:noFill/>
        </p:spPr>
        <p:txBody>
          <a:bodyPr lIns="91650" tIns="45825" rIns="91650" bIns="45825"/>
          <a:lstStyle/>
          <a:p>
            <a:fld id="{96315F3A-DA74-4D41-8959-644EEAF569D8}" type="slidenum">
              <a:rPr lang="en-US" smtClean="0"/>
              <a:pPr/>
              <a:t>3</a:t>
            </a:fld>
            <a:endParaRPr lang="en-US"/>
          </a:p>
        </p:txBody>
      </p:sp>
      <p:sp>
        <p:nvSpPr>
          <p:cNvPr id="145411" name="Rectangle 2"/>
          <p:cNvSpPr>
            <a:spLocks noGrp="1" noRot="1" noChangeAspect="1" noChangeArrowheads="1" noTextEdit="1"/>
          </p:cNvSpPr>
          <p:nvPr>
            <p:ph type="sldImg"/>
          </p:nvPr>
        </p:nvSpPr>
        <p:spPr>
          <a:xfrm>
            <a:off x="342900" y="676275"/>
            <a:ext cx="6248400" cy="3514725"/>
          </a:xfrm>
          <a:ln/>
        </p:spPr>
      </p:sp>
      <p:sp>
        <p:nvSpPr>
          <p:cNvPr id="145412" name="Rectangle 3"/>
          <p:cNvSpPr>
            <a:spLocks noGrp="1" noChangeArrowheads="1"/>
          </p:cNvSpPr>
          <p:nvPr>
            <p:ph type="body" idx="1"/>
          </p:nvPr>
        </p:nvSpPr>
        <p:spPr>
          <a:noFill/>
          <a:ln/>
        </p:spPr>
        <p:txBody>
          <a:bodyPr/>
          <a:lstStyle/>
          <a:p>
            <a:pPr eaLnBrk="1" hangingPunct="1">
              <a:buFontTx/>
              <a:buNone/>
            </a:pPr>
            <a:r>
              <a:rPr lang="en-US" sz="900" b="1" dirty="0">
                <a:latin typeface="Arial" pitchFamily="34" charset="0"/>
              </a:rPr>
              <a:t>Instructor Comments:</a:t>
            </a:r>
          </a:p>
          <a:p>
            <a:pPr lvl="0" eaLnBrk="1" hangingPunct="1">
              <a:buFontTx/>
              <a:buChar char="•"/>
            </a:pPr>
            <a:r>
              <a:rPr lang="en-US" sz="900" dirty="0">
                <a:latin typeface="Arial" pitchFamily="34" charset="0"/>
              </a:rPr>
              <a:t>  Use of Military Aircraft (MILAIR) is rooted in the use of government resources under Standards of Conduct.  </a:t>
            </a:r>
          </a:p>
          <a:p>
            <a:pPr lvl="0" eaLnBrk="1" hangingPunct="1">
              <a:buFontTx/>
              <a:buChar char="•"/>
            </a:pPr>
            <a:r>
              <a:rPr lang="en-US" sz="900" dirty="0">
                <a:latin typeface="Arial" pitchFamily="34" charset="0"/>
              </a:rPr>
              <a:t>  This briefing focuses primarily on DoD Regulations, DoD 5500.7-R, the Joint Ethics Regulation, and Secretary of the Army Directive 2017-05  5500.7-R, the Joint Ethics Regulation. </a:t>
            </a:r>
          </a:p>
          <a:p>
            <a:pPr lvl="0" eaLnBrk="1" hangingPunct="1">
              <a:buFontTx/>
              <a:buChar char="•"/>
            </a:pPr>
            <a:endParaRPr lang="en-US" sz="900" u="sng" dirty="0">
              <a:latin typeface="Arial" pitchFamily="34" charset="0"/>
            </a:endParaRPr>
          </a:p>
          <a:p>
            <a:pPr eaLnBrk="1" hangingPunct="1"/>
            <a:r>
              <a:rPr lang="en-US" sz="900" u="sng" dirty="0">
                <a:latin typeface="Arial" pitchFamily="34" charset="0"/>
              </a:rPr>
              <a:t>Background:</a:t>
            </a:r>
          </a:p>
          <a:p>
            <a:pPr marL="171450" indent="-171450" eaLnBrk="1" hangingPunct="1">
              <a:lnSpc>
                <a:spcPct val="80000"/>
              </a:lnSpc>
              <a:buClr>
                <a:srgbClr val="000000"/>
              </a:buClr>
              <a:buFont typeface="Arial" panose="020B0604020202020204" pitchFamily="34" charset="0"/>
              <a:buChar char="•"/>
            </a:pPr>
            <a:r>
              <a:rPr lang="en-US" sz="900" dirty="0"/>
              <a:t>Office of Mgmt. &amp; Budget, OMB Cir. A-126, Improving the Use and Management of Government Aircraft (May 22, 1992)</a:t>
            </a:r>
          </a:p>
          <a:p>
            <a:pPr marL="171450" indent="-171450" eaLnBrk="1" hangingPunct="1">
              <a:lnSpc>
                <a:spcPct val="80000"/>
              </a:lnSpc>
              <a:buClr>
                <a:srgbClr val="000000"/>
              </a:buClr>
              <a:buFont typeface="Arial" panose="020B0604020202020204" pitchFamily="34" charset="0"/>
              <a:buChar char="•"/>
            </a:pPr>
            <a:r>
              <a:rPr lang="en-US" sz="900" dirty="0"/>
              <a:t>The Joint Ethics Regulation (JER), DoD 5500.07-R (May 15, 2024)</a:t>
            </a:r>
          </a:p>
          <a:p>
            <a:pPr marL="171450" indent="-171450" eaLnBrk="1" hangingPunct="1">
              <a:lnSpc>
                <a:spcPct val="80000"/>
              </a:lnSpc>
              <a:buClr>
                <a:srgbClr val="000000"/>
              </a:buClr>
              <a:buFont typeface="Arial" panose="020B0604020202020204" pitchFamily="34" charset="0"/>
              <a:buChar char="•"/>
            </a:pPr>
            <a:r>
              <a:rPr lang="en-US" sz="900" dirty="0"/>
              <a:t>DoD Policy for Aircraft/Air Travel (DODI 4500.56)</a:t>
            </a:r>
          </a:p>
          <a:p>
            <a:pPr marL="171450" indent="-171450" eaLnBrk="1" hangingPunct="1">
              <a:lnSpc>
                <a:spcPct val="80000"/>
              </a:lnSpc>
              <a:buClr>
                <a:srgbClr val="000000"/>
              </a:buClr>
              <a:buFont typeface="Arial" panose="020B0604020202020204" pitchFamily="34" charset="0"/>
              <a:buChar char="•"/>
            </a:pPr>
            <a:r>
              <a:rPr lang="en-US" sz="900" dirty="0"/>
              <a:t>DoD Air Transportation Eligibility (DODI 4515.13)</a:t>
            </a:r>
          </a:p>
          <a:p>
            <a:pPr marL="171450" indent="-171450" eaLnBrk="1" hangingPunct="1">
              <a:lnSpc>
                <a:spcPct val="80000"/>
              </a:lnSpc>
              <a:buClr>
                <a:srgbClr val="000000"/>
              </a:buClr>
              <a:buFont typeface="Arial" panose="020B0604020202020204" pitchFamily="34" charset="0"/>
              <a:buChar char="•"/>
            </a:pPr>
            <a:r>
              <a:rPr lang="en-US" sz="900" dirty="0"/>
              <a:t>Army Directive 2017-06</a:t>
            </a:r>
          </a:p>
          <a:p>
            <a:pPr marL="171450" indent="-171450" eaLnBrk="1" hangingPunct="1">
              <a:lnSpc>
                <a:spcPct val="80000"/>
              </a:lnSpc>
              <a:buClr>
                <a:srgbClr val="000000"/>
              </a:buClr>
              <a:buFont typeface="Arial" panose="020B0604020202020204" pitchFamily="34" charset="0"/>
              <a:buChar char="•"/>
            </a:pPr>
            <a:r>
              <a:rPr lang="en-US" sz="900" dirty="0"/>
              <a:t>Army Regulation 95-1</a:t>
            </a:r>
          </a:p>
          <a:p>
            <a:pPr eaLnBrk="1" hangingPunct="1"/>
            <a:endParaRPr lang="en-US" sz="900" dirty="0">
              <a:latin typeface="Arial" pitchFamily="34" charset="0"/>
            </a:endParaRPr>
          </a:p>
        </p:txBody>
      </p:sp>
    </p:spTree>
    <p:extLst>
      <p:ext uri="{BB962C8B-B14F-4D97-AF65-F5344CB8AC3E}">
        <p14:creationId xmlns:p14="http://schemas.microsoft.com/office/powerpoint/2010/main" val="17975473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0" lvl="0" indent="0" algn="l" defTabSz="914400" rtl="0" eaLnBrk="0" fontAlgn="base" latinLnBrk="0" hangingPunct="0">
              <a:lnSpc>
                <a:spcPct val="100000"/>
              </a:lnSpc>
              <a:spcBef>
                <a:spcPct val="30000"/>
              </a:spcBef>
              <a:spcAft>
                <a:spcPct val="0"/>
              </a:spcAft>
              <a:buClrTx/>
              <a:buSzTx/>
              <a:buFontTx/>
              <a:buNone/>
              <a:tabLst/>
              <a:defRPr/>
            </a:pPr>
            <a:r>
              <a:rPr lang="en-US" sz="1000" b="1" dirty="0">
                <a:latin typeface="Arial" pitchFamily="34" charset="0"/>
              </a:rPr>
              <a:t>Instructor Comments:</a:t>
            </a:r>
          </a:p>
          <a:p>
            <a:pPr marL="184150" indent="-171450">
              <a:lnSpc>
                <a:spcPct val="100000"/>
              </a:lnSpc>
              <a:buFont typeface="Arial" panose="020B0604020202020204" pitchFamily="34" charset="0"/>
              <a:buChar char="•"/>
            </a:pPr>
            <a:r>
              <a:rPr lang="en-US" b="0" spc="-5" dirty="0">
                <a:solidFill>
                  <a:srgbClr val="008000"/>
                </a:solidFill>
                <a:uFill>
                  <a:solidFill>
                    <a:srgbClr val="008000"/>
                  </a:solidFill>
                </a:uFill>
                <a:latin typeface="Arial"/>
                <a:cs typeface="Arial"/>
              </a:rPr>
              <a:t>AD 2017-06 (SECARMY Travel Policy) is NOT a comprehensive Army Travel Policy (it does not cover TDY entitlements or PCS travel). It also has been revised by subsequent regulations (e.g. AD 2020-14 for spouse travel)</a:t>
            </a:r>
          </a:p>
          <a:p>
            <a:pPr marL="184150" indent="-171450">
              <a:lnSpc>
                <a:spcPct val="100000"/>
              </a:lnSpc>
              <a:buFont typeface="Arial" panose="020B0604020202020204" pitchFamily="34" charset="0"/>
              <a:buChar char="•"/>
            </a:pPr>
            <a:r>
              <a:rPr lang="en-US" b="0" spc="-5" dirty="0">
                <a:solidFill>
                  <a:srgbClr val="008000"/>
                </a:solidFill>
                <a:uFill>
                  <a:solidFill>
                    <a:srgbClr val="008000"/>
                  </a:solidFill>
                </a:uFill>
                <a:latin typeface="Arial"/>
                <a:cs typeface="Arial"/>
              </a:rPr>
              <a:t>SECARMY Travel Policy purpose:</a:t>
            </a:r>
          </a:p>
          <a:p>
            <a:pPr marL="641350" lvl="1" indent="-171450">
              <a:lnSpc>
                <a:spcPct val="100000"/>
              </a:lnSpc>
              <a:buFont typeface="Arial" panose="020B0604020202020204" pitchFamily="34" charset="0"/>
              <a:buChar char="•"/>
            </a:pPr>
            <a:r>
              <a:rPr lang="en-US" spc="-5" dirty="0">
                <a:latin typeface="Arial"/>
                <a:cs typeface="Arial"/>
              </a:rPr>
              <a:t>A vehicle for the </a:t>
            </a:r>
            <a:r>
              <a:rPr lang="en-US" spc="-5" dirty="0" err="1">
                <a:latin typeface="Arial"/>
                <a:cs typeface="Arial"/>
              </a:rPr>
              <a:t>SecArmy</a:t>
            </a:r>
            <a:r>
              <a:rPr lang="en-US" spc="-5" dirty="0">
                <a:latin typeface="Arial"/>
                <a:cs typeface="Arial"/>
              </a:rPr>
              <a:t> to convey to senior Army officials the travel issues that are the most cause for concern and perception of abuse by the</a:t>
            </a:r>
            <a:r>
              <a:rPr lang="en-US" spc="105" dirty="0">
                <a:latin typeface="Arial"/>
                <a:cs typeface="Arial"/>
              </a:rPr>
              <a:t> </a:t>
            </a:r>
            <a:r>
              <a:rPr lang="en-US" spc="-5" dirty="0">
                <a:latin typeface="Arial"/>
                <a:cs typeface="Arial"/>
              </a:rPr>
              <a:t>public</a:t>
            </a:r>
          </a:p>
          <a:p>
            <a:pPr marL="1098550" lvl="2" indent="-171450">
              <a:lnSpc>
                <a:spcPct val="100000"/>
              </a:lnSpc>
              <a:buFont typeface="Arial" panose="020B0604020202020204" pitchFamily="34" charset="0"/>
              <a:buChar char="•"/>
            </a:pPr>
            <a:r>
              <a:rPr lang="en-US" spc="-5" dirty="0">
                <a:latin typeface="Arial"/>
                <a:cs typeface="Arial"/>
              </a:rPr>
              <a:t>Travel of </a:t>
            </a:r>
            <a:r>
              <a:rPr lang="en-US" dirty="0">
                <a:latin typeface="Arial"/>
                <a:cs typeface="Arial"/>
              </a:rPr>
              <a:t>spouses (-); use </a:t>
            </a:r>
            <a:r>
              <a:rPr lang="en-US" spc="-5" dirty="0">
                <a:latin typeface="Arial"/>
                <a:cs typeface="Arial"/>
              </a:rPr>
              <a:t>of </a:t>
            </a:r>
            <a:r>
              <a:rPr lang="en-US" dirty="0">
                <a:latin typeface="Arial"/>
                <a:cs typeface="Arial"/>
              </a:rPr>
              <a:t>MILAIR; “required use;” </a:t>
            </a:r>
            <a:r>
              <a:rPr lang="en-US" spc="-5" dirty="0">
                <a:latin typeface="Arial"/>
                <a:cs typeface="Arial"/>
              </a:rPr>
              <a:t>premium travel;</a:t>
            </a:r>
            <a:r>
              <a:rPr lang="en-US" spc="-145" dirty="0">
                <a:latin typeface="Arial"/>
                <a:cs typeface="Arial"/>
              </a:rPr>
              <a:t> </a:t>
            </a:r>
            <a:r>
              <a:rPr lang="en-US" spc="-5" dirty="0">
                <a:latin typeface="Arial"/>
                <a:cs typeface="Arial"/>
              </a:rPr>
              <a:t>Family conferences; contractors, </a:t>
            </a:r>
            <a:r>
              <a:rPr lang="en-US" dirty="0">
                <a:latin typeface="Arial"/>
                <a:cs typeface="Arial"/>
              </a:rPr>
              <a:t>uniform </a:t>
            </a:r>
            <a:r>
              <a:rPr lang="en-US" spc="-5" dirty="0">
                <a:latin typeface="Arial"/>
                <a:cs typeface="Arial"/>
              </a:rPr>
              <a:t>wear while </a:t>
            </a:r>
            <a:r>
              <a:rPr lang="en-US" dirty="0">
                <a:latin typeface="Arial"/>
                <a:cs typeface="Arial"/>
              </a:rPr>
              <a:t>in premium </a:t>
            </a:r>
            <a:r>
              <a:rPr lang="en-US" spc="-5" dirty="0">
                <a:latin typeface="Arial"/>
                <a:cs typeface="Arial"/>
              </a:rPr>
              <a:t>accommodations,</a:t>
            </a:r>
            <a:r>
              <a:rPr lang="en-US" spc="-195" dirty="0">
                <a:latin typeface="Arial"/>
                <a:cs typeface="Arial"/>
              </a:rPr>
              <a:t> </a:t>
            </a:r>
            <a:r>
              <a:rPr lang="en-US" dirty="0">
                <a:latin typeface="Arial"/>
                <a:cs typeface="Arial"/>
              </a:rPr>
              <a:t>etc.</a:t>
            </a:r>
          </a:p>
          <a:p>
            <a:pPr marL="641350" lvl="1" indent="-171450">
              <a:lnSpc>
                <a:spcPct val="100000"/>
              </a:lnSpc>
              <a:buFont typeface="Arial" panose="020B0604020202020204" pitchFamily="34" charset="0"/>
              <a:buChar char="•"/>
            </a:pPr>
            <a:r>
              <a:rPr lang="en-US" spc="-5" dirty="0">
                <a:latin typeface="Arial"/>
                <a:cs typeface="Arial"/>
              </a:rPr>
              <a:t>A guide that takes a </a:t>
            </a:r>
            <a:r>
              <a:rPr lang="en-US" spc="-10" dirty="0">
                <a:latin typeface="Arial"/>
                <a:cs typeface="Arial"/>
              </a:rPr>
              <a:t>myriad </a:t>
            </a:r>
            <a:r>
              <a:rPr lang="en-US" spc="-5" dirty="0">
                <a:latin typeface="Arial"/>
                <a:cs typeface="Arial"/>
              </a:rPr>
              <a:t>of policy and </a:t>
            </a:r>
            <a:r>
              <a:rPr lang="en-US" spc="-10" dirty="0">
                <a:latin typeface="Arial"/>
                <a:cs typeface="Arial"/>
              </a:rPr>
              <a:t>laws </a:t>
            </a:r>
            <a:r>
              <a:rPr lang="en-US" spc="-5" dirty="0">
                <a:latin typeface="Arial"/>
                <a:cs typeface="Arial"/>
              </a:rPr>
              <a:t>and converts them to Army-unique language for real-time usage and, in some cases, makes higher-level policies more restrictive for DA</a:t>
            </a:r>
            <a:r>
              <a:rPr lang="en-US" spc="5" dirty="0">
                <a:latin typeface="Arial"/>
                <a:cs typeface="Arial"/>
              </a:rPr>
              <a:t> </a:t>
            </a:r>
            <a:r>
              <a:rPr lang="en-US" spc="-5" dirty="0">
                <a:latin typeface="Arial"/>
                <a:cs typeface="Arial"/>
              </a:rPr>
              <a:t>officials</a:t>
            </a:r>
            <a:endParaRPr lang="en-US" spc="0" dirty="0">
              <a:latin typeface="Arial"/>
              <a:cs typeface="Arial"/>
            </a:endParaRPr>
          </a:p>
          <a:p>
            <a:pPr marL="1098550" lvl="2" indent="-171450">
              <a:lnSpc>
                <a:spcPct val="100000"/>
              </a:lnSpc>
              <a:buFont typeface="Arial" panose="020B0604020202020204" pitchFamily="34" charset="0"/>
              <a:buChar char="•"/>
            </a:pPr>
            <a:r>
              <a:rPr lang="en-US" spc="-5" dirty="0">
                <a:latin typeface="Arial"/>
                <a:cs typeface="Arial"/>
              </a:rPr>
              <a:t>Example: Army premium-class approval </a:t>
            </a:r>
            <a:r>
              <a:rPr lang="en-US" dirty="0">
                <a:latin typeface="Arial"/>
                <a:cs typeface="Arial"/>
              </a:rPr>
              <a:t>authority – </a:t>
            </a:r>
            <a:r>
              <a:rPr lang="en-US" spc="-5" dirty="0">
                <a:latin typeface="Arial"/>
                <a:cs typeface="Arial"/>
              </a:rPr>
              <a:t>more restrictive </a:t>
            </a:r>
            <a:r>
              <a:rPr lang="en-US" dirty="0">
                <a:latin typeface="Arial"/>
                <a:cs typeface="Arial"/>
              </a:rPr>
              <a:t>than </a:t>
            </a:r>
            <a:r>
              <a:rPr lang="en-US" spc="-5" dirty="0">
                <a:latin typeface="Arial"/>
                <a:cs typeface="Arial"/>
              </a:rPr>
              <a:t>DoD</a:t>
            </a:r>
            <a:r>
              <a:rPr lang="en-US" spc="-140" dirty="0">
                <a:latin typeface="Arial"/>
                <a:cs typeface="Arial"/>
              </a:rPr>
              <a:t> </a:t>
            </a:r>
            <a:r>
              <a:rPr lang="en-US" spc="-5" dirty="0">
                <a:latin typeface="Arial"/>
                <a:cs typeface="Arial"/>
              </a:rPr>
              <a:t>allows!</a:t>
            </a:r>
            <a:endParaRPr lang="en-US" dirty="0">
              <a:latin typeface="Arial"/>
              <a:cs typeface="Arial"/>
            </a:endParaRPr>
          </a:p>
          <a:p>
            <a:endParaRPr lang="en-US" dirty="0"/>
          </a:p>
        </p:txBody>
      </p:sp>
      <p:sp>
        <p:nvSpPr>
          <p:cNvPr id="4" name="Slide Number Placeholder 3"/>
          <p:cNvSpPr>
            <a:spLocks noGrp="1"/>
          </p:cNvSpPr>
          <p:nvPr>
            <p:ph type="sldNum" sz="quarter" idx="10"/>
          </p:nvPr>
        </p:nvSpPr>
        <p:spPr/>
        <p:txBody>
          <a:bodyPr/>
          <a:lstStyle/>
          <a:p>
            <a:fld id="{5E5D69E7-F06A-4EE2-B9D5-3E01638BB8CD}" type="slidenum">
              <a:rPr lang="en-US" smtClean="0"/>
              <a:pPr/>
              <a:t>4</a:t>
            </a:fld>
            <a:endParaRPr lang="en-US" dirty="0"/>
          </a:p>
        </p:txBody>
      </p:sp>
    </p:spTree>
    <p:extLst>
      <p:ext uri="{BB962C8B-B14F-4D97-AF65-F5344CB8AC3E}">
        <p14:creationId xmlns:p14="http://schemas.microsoft.com/office/powerpoint/2010/main" val="37513413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p:cNvSpPr>
            <a:spLocks noGrp="1" noChangeArrowheads="1"/>
          </p:cNvSpPr>
          <p:nvPr>
            <p:ph type="sldNum" sz="quarter" idx="5"/>
          </p:nvPr>
        </p:nvSpPr>
        <p:spPr>
          <a:xfrm>
            <a:off x="3971183" y="8829989"/>
            <a:ext cx="3037628" cy="464820"/>
          </a:xfrm>
          <a:prstGeom prst="rect">
            <a:avLst/>
          </a:prstGeom>
          <a:noFill/>
        </p:spPr>
        <p:txBody>
          <a:bodyPr lIns="91650" tIns="45825" rIns="91650" bIns="45825"/>
          <a:lstStyle/>
          <a:p>
            <a:fld id="{D5DFC1F7-1109-4F6C-8264-4B3D2F1CBD2A}" type="slidenum">
              <a:rPr lang="en-US" smtClean="0"/>
              <a:pPr/>
              <a:t>5</a:t>
            </a:fld>
            <a:endParaRPr lang="en-US"/>
          </a:p>
        </p:txBody>
      </p:sp>
      <p:sp>
        <p:nvSpPr>
          <p:cNvPr id="146435" name="Rectangle 2"/>
          <p:cNvSpPr>
            <a:spLocks noGrp="1" noRot="1" noChangeAspect="1" noChangeArrowheads="1" noTextEdit="1"/>
          </p:cNvSpPr>
          <p:nvPr>
            <p:ph type="sldImg"/>
          </p:nvPr>
        </p:nvSpPr>
        <p:spPr>
          <a:xfrm>
            <a:off x="342900" y="676275"/>
            <a:ext cx="6248400" cy="3514725"/>
          </a:xfrm>
          <a:ln/>
        </p:spPr>
      </p:sp>
      <p:sp>
        <p:nvSpPr>
          <p:cNvPr id="146436" name="Rectangle 3"/>
          <p:cNvSpPr>
            <a:spLocks noGrp="1" noChangeArrowheads="1"/>
          </p:cNvSpPr>
          <p:nvPr>
            <p:ph type="body" idx="1"/>
          </p:nvPr>
        </p:nvSpPr>
        <p:spPr>
          <a:noFill/>
          <a:ln/>
        </p:spPr>
        <p:txBody>
          <a:bodyPr/>
          <a:lstStyle/>
          <a:p>
            <a:pPr eaLnBrk="1" hangingPunct="1">
              <a:buFontTx/>
              <a:buNone/>
            </a:pPr>
            <a:r>
              <a:rPr lang="en-US" sz="900" b="1" dirty="0">
                <a:latin typeface="Arial" pitchFamily="34" charset="0"/>
              </a:rPr>
              <a:t>Instructor Comments:</a:t>
            </a:r>
          </a:p>
          <a:p>
            <a:pPr lvl="0" eaLnBrk="1" hangingPunct="1">
              <a:buFontTx/>
              <a:buChar char="•"/>
            </a:pPr>
            <a:r>
              <a:rPr lang="en-US" sz="900" dirty="0">
                <a:latin typeface="Arial" pitchFamily="34" charset="0"/>
              </a:rPr>
              <a:t>  The default use of government aircraft is operational use. OMB A-126, DODI 4500.56, and AR 95-1 permit “other official travel” or “administrative” travel for non-operational use. Other official travel includes travel for giving speeches, attending conferences or meeting, and making site visits to facilities.</a:t>
            </a:r>
          </a:p>
          <a:p>
            <a:pPr lvl="0" eaLnBrk="1" hangingPunct="1">
              <a:buFontTx/>
              <a:buChar char="•"/>
            </a:pPr>
            <a:endParaRPr lang="en-US" sz="900" u="sng" dirty="0">
              <a:latin typeface="Arial" pitchFamily="34" charset="0"/>
            </a:endParaRPr>
          </a:p>
          <a:p>
            <a:pPr eaLnBrk="1" hangingPunct="1"/>
            <a:r>
              <a:rPr lang="en-US" sz="900" u="sng" dirty="0">
                <a:latin typeface="Arial" pitchFamily="34" charset="0"/>
              </a:rPr>
              <a:t>Background:</a:t>
            </a:r>
          </a:p>
          <a:p>
            <a:pPr marL="171450" indent="-171450" eaLnBrk="1" hangingPunct="1">
              <a:lnSpc>
                <a:spcPct val="80000"/>
              </a:lnSpc>
              <a:buClr>
                <a:srgbClr val="000000"/>
              </a:buClr>
              <a:buFont typeface="Arial" panose="020B0604020202020204" pitchFamily="34" charset="0"/>
              <a:buChar char="•"/>
            </a:pPr>
            <a:r>
              <a:rPr lang="en-US" sz="900" dirty="0"/>
              <a:t>Office of Mgmt. &amp; Budget, OMB Cir. A-126, Improving the Use and Management of Government Aircraft (May 22, 1992)</a:t>
            </a:r>
          </a:p>
          <a:p>
            <a:pPr marL="171450" indent="-171450" eaLnBrk="1" hangingPunct="1">
              <a:lnSpc>
                <a:spcPct val="80000"/>
              </a:lnSpc>
              <a:buClr>
                <a:srgbClr val="000000"/>
              </a:buClr>
              <a:buFont typeface="Arial" panose="020B0604020202020204" pitchFamily="34" charset="0"/>
              <a:buChar char="•"/>
            </a:pPr>
            <a:r>
              <a:rPr lang="en-US" sz="900" dirty="0"/>
              <a:t>The Joint Ethics Regulation (JER), DoD 5500.07-R (May 15, 2024)</a:t>
            </a:r>
          </a:p>
          <a:p>
            <a:pPr marL="171450" indent="-171450" eaLnBrk="1" hangingPunct="1">
              <a:lnSpc>
                <a:spcPct val="80000"/>
              </a:lnSpc>
              <a:buClr>
                <a:srgbClr val="000000"/>
              </a:buClr>
              <a:buFont typeface="Arial" panose="020B0604020202020204" pitchFamily="34" charset="0"/>
              <a:buChar char="•"/>
            </a:pPr>
            <a:r>
              <a:rPr lang="en-US" sz="900" dirty="0"/>
              <a:t>DoD Policy for Aircraft/Air Travel (DODI 4500.56)</a:t>
            </a:r>
          </a:p>
          <a:p>
            <a:pPr marL="171450" indent="-171450" eaLnBrk="1" hangingPunct="1">
              <a:lnSpc>
                <a:spcPct val="80000"/>
              </a:lnSpc>
              <a:buClr>
                <a:srgbClr val="000000"/>
              </a:buClr>
              <a:buFont typeface="Arial" panose="020B0604020202020204" pitchFamily="34" charset="0"/>
              <a:buChar char="•"/>
            </a:pPr>
            <a:r>
              <a:rPr lang="en-US" sz="900" dirty="0"/>
              <a:t>DoD Air Transportation Eligibility (DODI 4515.13)</a:t>
            </a:r>
          </a:p>
          <a:p>
            <a:pPr marL="171450" indent="-171450" eaLnBrk="1" hangingPunct="1">
              <a:lnSpc>
                <a:spcPct val="80000"/>
              </a:lnSpc>
              <a:buClr>
                <a:srgbClr val="000000"/>
              </a:buClr>
              <a:buFont typeface="Arial" panose="020B0604020202020204" pitchFamily="34" charset="0"/>
              <a:buChar char="•"/>
            </a:pPr>
            <a:r>
              <a:rPr lang="en-US" sz="900" dirty="0"/>
              <a:t>Army Directive 2017-06</a:t>
            </a:r>
          </a:p>
          <a:p>
            <a:pPr marL="171450" indent="-171450" eaLnBrk="1" hangingPunct="1">
              <a:lnSpc>
                <a:spcPct val="80000"/>
              </a:lnSpc>
              <a:buClr>
                <a:srgbClr val="000000"/>
              </a:buClr>
              <a:buFont typeface="Arial" panose="020B0604020202020204" pitchFamily="34" charset="0"/>
              <a:buChar char="•"/>
            </a:pPr>
            <a:r>
              <a:rPr lang="en-US" sz="900" dirty="0"/>
              <a:t>Army Regulation 95-1</a:t>
            </a:r>
          </a:p>
        </p:txBody>
      </p:sp>
    </p:spTree>
    <p:extLst>
      <p:ext uri="{BB962C8B-B14F-4D97-AF65-F5344CB8AC3E}">
        <p14:creationId xmlns:p14="http://schemas.microsoft.com/office/powerpoint/2010/main" val="38759570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buFontTx/>
              <a:buNone/>
            </a:pPr>
            <a:r>
              <a:rPr lang="en-US" sz="1000" b="1" dirty="0">
                <a:latin typeface="Arial" pitchFamily="34" charset="0"/>
              </a:rPr>
              <a:t>Instructor Comments:</a:t>
            </a:r>
          </a:p>
          <a:p>
            <a:pPr lvl="0" eaLnBrk="1" hangingPunct="1">
              <a:buFontTx/>
              <a:buChar char="•"/>
            </a:pPr>
            <a:r>
              <a:rPr lang="en-US" sz="1000" dirty="0">
                <a:latin typeface="Arial" pitchFamily="34" charset="0"/>
              </a:rPr>
              <a:t>OMB A-126, DODI 4500.56, and AR 95-1 permit “other official travel” or “administrative” travel for non-operational use. Other official travel includes travel for giving speeches, attending conferences or meeting, and making site visits to facilities.</a:t>
            </a:r>
          </a:p>
          <a:p>
            <a:pPr marL="171450" indent="-171450" eaLnBrk="1" hangingPunct="1">
              <a:buFont typeface="Arial" panose="020B0604020202020204" pitchFamily="34" charset="0"/>
              <a:buChar char="•"/>
            </a:pPr>
            <a:r>
              <a:rPr lang="en-US" sz="1100" b="0" i="0" u="none" strike="noStrike" kern="1200" baseline="0" dirty="0">
                <a:solidFill>
                  <a:schemeClr val="tx1"/>
                </a:solidFill>
                <a:latin typeface="+mn-lt"/>
                <a:ea typeface="+mn-ea"/>
                <a:cs typeface="+mn-cs"/>
              </a:rPr>
              <a:t>Analysis for MILAIR and not a required use traveler. You must have one of these justifications in order to use MILAIR.</a:t>
            </a:r>
          </a:p>
          <a:p>
            <a:pPr marL="228600" indent="-228600" eaLnBrk="1" hangingPunct="1">
              <a:buFont typeface="+mj-lt"/>
              <a:buAutoNum type="arabicPeriod"/>
            </a:pPr>
            <a:r>
              <a:rPr lang="en-US" sz="1100" b="0" i="0" u="none" strike="noStrike" kern="1200" baseline="0" dirty="0">
                <a:solidFill>
                  <a:schemeClr val="tx1"/>
                </a:solidFill>
                <a:latin typeface="+mn-lt"/>
                <a:ea typeface="+mn-ea"/>
                <a:cs typeface="+mn-cs"/>
              </a:rPr>
              <a:t>Actual cost of MILAIR is less expensive than Commercial Air</a:t>
            </a:r>
          </a:p>
          <a:p>
            <a:pPr marL="685800" lvl="1" indent="-228600" eaLnBrk="1" hangingPunct="1">
              <a:buFont typeface="Arial" panose="020B0604020202020204" pitchFamily="34" charset="0"/>
              <a:buChar char="•"/>
            </a:pPr>
            <a:r>
              <a:rPr lang="en-US" sz="1100" b="0" i="0" u="none" strike="noStrike" kern="1200" baseline="0" dirty="0">
                <a:solidFill>
                  <a:schemeClr val="tx1"/>
                </a:solidFill>
                <a:latin typeface="+mn-lt"/>
                <a:ea typeface="+mn-ea"/>
                <a:cs typeface="+mn-cs"/>
                <a:sym typeface="Wingdings" panose="05000000000000000000" pitchFamily="2" charset="2"/>
              </a:rPr>
              <a:t>Cost comparison required</a:t>
            </a:r>
          </a:p>
          <a:p>
            <a:pPr marL="228600" lvl="0" indent="-228600" eaLnBrk="1" hangingPunct="1">
              <a:buFont typeface="+mj-lt"/>
              <a:buAutoNum type="arabicPeriod"/>
            </a:pPr>
            <a:r>
              <a:rPr lang="en-US" sz="1100" b="0" i="0" u="none" strike="noStrike" kern="1200" baseline="0" dirty="0">
                <a:solidFill>
                  <a:schemeClr val="tx1"/>
                </a:solidFill>
                <a:latin typeface="+mn-lt"/>
                <a:ea typeface="+mn-ea"/>
                <a:cs typeface="+mn-cs"/>
                <a:sym typeface="Wingdings" panose="05000000000000000000" pitchFamily="2" charset="2"/>
              </a:rPr>
              <a:t>Commercial air is unacceptable.</a:t>
            </a:r>
          </a:p>
          <a:p>
            <a:pPr marL="628650" lvl="1" indent="-171450">
              <a:buFontTx/>
              <a:buChar char="-"/>
            </a:pPr>
            <a:r>
              <a:rPr lang="en-US" sz="1100" b="0" i="0" u="none" strike="noStrike" kern="1200" baseline="0" dirty="0">
                <a:solidFill>
                  <a:schemeClr val="tx1"/>
                </a:solidFill>
                <a:latin typeface="+mn-lt"/>
                <a:ea typeface="+mn-ea"/>
                <a:cs typeface="+mn-cs"/>
                <a:sym typeface="Wingdings" panose="05000000000000000000" pitchFamily="2" charset="2"/>
              </a:rPr>
              <a:t>Outside of control</a:t>
            </a:r>
          </a:p>
          <a:p>
            <a:pPr marL="628650" lvl="1" indent="-171450">
              <a:buFontTx/>
              <a:buChar char="-"/>
            </a:pPr>
            <a:r>
              <a:rPr lang="en-US" sz="1100" b="0" i="0" u="none" strike="noStrike" kern="1200" baseline="0" dirty="0">
                <a:solidFill>
                  <a:schemeClr val="tx1"/>
                </a:solidFill>
                <a:latin typeface="+mn-lt"/>
                <a:ea typeface="+mn-ea"/>
                <a:cs typeface="+mn-cs"/>
                <a:sym typeface="Wingdings" panose="05000000000000000000" pitchFamily="2" charset="2"/>
              </a:rPr>
              <a:t>Previously scheduled to perform bona fide training mission. </a:t>
            </a:r>
            <a:r>
              <a:rPr lang="en-US" sz="1100" b="0" i="0" u="none" strike="noStrike" kern="1200" baseline="0" dirty="0">
                <a:solidFill>
                  <a:schemeClr val="tx1"/>
                </a:solidFill>
                <a:latin typeface="+mn-lt"/>
                <a:ea typeface="+mn-ea"/>
                <a:cs typeface="+mn-cs"/>
              </a:rPr>
              <a:t>But see, the USTRANSCOM J3 Memo dated 24 JUL 2018 </a:t>
            </a:r>
            <a:r>
              <a:rPr lang="en-US" sz="1100" b="1" i="0" u="none" strike="noStrike" kern="1200" baseline="0" dirty="0">
                <a:solidFill>
                  <a:schemeClr val="tx1"/>
                </a:solidFill>
                <a:latin typeface="+mn-lt"/>
                <a:ea typeface="+mn-ea"/>
                <a:cs typeface="+mn-cs"/>
              </a:rPr>
              <a:t>encouraging the use of Non-executive OSA programmed flight training hours</a:t>
            </a:r>
            <a:r>
              <a:rPr lang="en-US" sz="1100" b="0" i="0" u="none" strike="noStrike" kern="1200" baseline="0" dirty="0">
                <a:solidFill>
                  <a:schemeClr val="tx1"/>
                </a:solidFill>
                <a:latin typeface="+mn-lt"/>
                <a:ea typeface="+mn-ea"/>
                <a:cs typeface="+mn-cs"/>
              </a:rPr>
              <a:t>. (They have to fly training hours anyway, this way is </a:t>
            </a:r>
            <a:r>
              <a:rPr lang="en-US" sz="1100" b="1" i="0" u="none" strike="noStrike" kern="1200" baseline="0" dirty="0">
                <a:solidFill>
                  <a:schemeClr val="tx1"/>
                </a:solidFill>
                <a:latin typeface="+mn-lt"/>
                <a:ea typeface="+mn-ea"/>
                <a:cs typeface="+mn-cs"/>
              </a:rPr>
              <a:t>“presumed to result in cost savings” </a:t>
            </a:r>
            <a:r>
              <a:rPr lang="en-US" sz="1100" b="0" i="0" u="none" strike="noStrike" kern="1200" baseline="0" dirty="0">
                <a:solidFill>
                  <a:schemeClr val="tx1"/>
                </a:solidFill>
                <a:latin typeface="+mn-lt"/>
                <a:ea typeface="+mn-ea"/>
                <a:cs typeface="+mn-cs"/>
              </a:rPr>
              <a:t>over otherwise using commercial travel.)) We have MILAIR assets and pilots who need flight hours so if we can merry up your travel need with out training requirements we will if you try to coordinate it. Some of the training is like fly 5 hours out land at an airfield they haven't landed at before and fly back. This was previously scheduled training right they have the mission, now your commander just may be able to determine the location if it works outs</a:t>
            </a:r>
          </a:p>
          <a:p>
            <a:pPr lvl="0" eaLnBrk="1" hangingPunct="1">
              <a:buFontTx/>
              <a:buChar char="•"/>
            </a:pPr>
            <a:endParaRPr lang="en-US" sz="1000" dirty="0">
              <a:latin typeface="Arial" pitchFamily="34" charset="0"/>
            </a:endParaRPr>
          </a:p>
          <a:p>
            <a:pPr lvl="0" eaLnBrk="1" hangingPunct="1">
              <a:buFontTx/>
              <a:buChar char="•"/>
            </a:pPr>
            <a:endParaRPr lang="en-US" sz="1000" u="sng" dirty="0">
              <a:latin typeface="Arial" pitchFamily="34" charset="0"/>
            </a:endParaRPr>
          </a:p>
          <a:p>
            <a:pPr eaLnBrk="1" hangingPunct="1"/>
            <a:r>
              <a:rPr lang="en-US" sz="1000" u="sng" dirty="0">
                <a:latin typeface="Arial" pitchFamily="34" charset="0"/>
              </a:rPr>
              <a:t>Background:</a:t>
            </a:r>
          </a:p>
          <a:p>
            <a:pPr marL="171450" indent="-171450" eaLnBrk="1" hangingPunct="1">
              <a:lnSpc>
                <a:spcPct val="80000"/>
              </a:lnSpc>
              <a:buClr>
                <a:srgbClr val="000000"/>
              </a:buClr>
              <a:buFont typeface="Arial" panose="020B0604020202020204" pitchFamily="34" charset="0"/>
              <a:buChar char="•"/>
            </a:pPr>
            <a:r>
              <a:rPr lang="en-US" sz="1000" dirty="0"/>
              <a:t>Office of Mgmt. &amp; Budget, OMB Cir. A-126, Improving the Use and Management of Government Aircraft (May 22, 1992)</a:t>
            </a:r>
          </a:p>
          <a:p>
            <a:pPr marL="171450" indent="-171450" eaLnBrk="1" hangingPunct="1">
              <a:lnSpc>
                <a:spcPct val="80000"/>
              </a:lnSpc>
              <a:buClr>
                <a:srgbClr val="000000"/>
              </a:buClr>
              <a:buFont typeface="Arial" panose="020B0604020202020204" pitchFamily="34" charset="0"/>
              <a:buChar char="•"/>
            </a:pPr>
            <a:r>
              <a:rPr lang="en-US" sz="1000" dirty="0"/>
              <a:t>The Joint Ethics Regulation (JER), DoD 5500.07-R (May 15, 2024)</a:t>
            </a:r>
          </a:p>
          <a:p>
            <a:pPr marL="171450" indent="-171450" eaLnBrk="1" hangingPunct="1">
              <a:lnSpc>
                <a:spcPct val="80000"/>
              </a:lnSpc>
              <a:buClr>
                <a:srgbClr val="000000"/>
              </a:buClr>
              <a:buFont typeface="Arial" panose="020B0604020202020204" pitchFamily="34" charset="0"/>
              <a:buChar char="•"/>
            </a:pPr>
            <a:r>
              <a:rPr lang="en-US" sz="1000" dirty="0"/>
              <a:t>DoD Policy for Aircraft/Air Travel (DODI 4500.56)</a:t>
            </a:r>
          </a:p>
          <a:p>
            <a:pPr marL="171450" indent="-171450" eaLnBrk="1" hangingPunct="1">
              <a:lnSpc>
                <a:spcPct val="80000"/>
              </a:lnSpc>
              <a:buClr>
                <a:srgbClr val="000000"/>
              </a:buClr>
              <a:buFont typeface="Arial" panose="020B0604020202020204" pitchFamily="34" charset="0"/>
              <a:buChar char="•"/>
            </a:pPr>
            <a:r>
              <a:rPr lang="en-US" sz="1000" dirty="0"/>
              <a:t>DoD Air Transportation Eligibility (DODI 4515.13)</a:t>
            </a:r>
          </a:p>
          <a:p>
            <a:pPr marL="171450" indent="-171450" eaLnBrk="1" hangingPunct="1">
              <a:lnSpc>
                <a:spcPct val="80000"/>
              </a:lnSpc>
              <a:buClr>
                <a:srgbClr val="000000"/>
              </a:buClr>
              <a:buFont typeface="Arial" panose="020B0604020202020204" pitchFamily="34" charset="0"/>
              <a:buChar char="•"/>
            </a:pPr>
            <a:r>
              <a:rPr lang="en-US" sz="1000" dirty="0"/>
              <a:t>Army Directive 2017-06</a:t>
            </a:r>
          </a:p>
          <a:p>
            <a:pPr marL="171450" indent="-171450" eaLnBrk="1" hangingPunct="1">
              <a:lnSpc>
                <a:spcPct val="80000"/>
              </a:lnSpc>
              <a:buClr>
                <a:srgbClr val="000000"/>
              </a:buClr>
              <a:buFont typeface="Arial" panose="020B0604020202020204" pitchFamily="34" charset="0"/>
              <a:buChar char="•"/>
            </a:pPr>
            <a:r>
              <a:rPr lang="en-US" sz="1000" dirty="0"/>
              <a:t>Army Regulation 95-1</a:t>
            </a:r>
          </a:p>
          <a:p>
            <a:endParaRPr lang="en-US" dirty="0"/>
          </a:p>
        </p:txBody>
      </p:sp>
    </p:spTree>
    <p:extLst>
      <p:ext uri="{BB962C8B-B14F-4D97-AF65-F5344CB8AC3E}">
        <p14:creationId xmlns:p14="http://schemas.microsoft.com/office/powerpoint/2010/main" val="22553971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buFontTx/>
              <a:buNone/>
            </a:pPr>
            <a:r>
              <a:rPr lang="en-US" sz="1000" b="1" dirty="0">
                <a:latin typeface="Arial" pitchFamily="34" charset="0"/>
              </a:rPr>
              <a:t>Instructor Comments:</a:t>
            </a:r>
          </a:p>
          <a:p>
            <a:pPr marL="171450" indent="-171450">
              <a:buFont typeface="Arial" panose="020B0604020202020204" pitchFamily="34" charset="0"/>
              <a:buChar char="•"/>
            </a:pPr>
            <a:r>
              <a:rPr lang="en-US" sz="900" dirty="0"/>
              <a:t>“</a:t>
            </a:r>
            <a:r>
              <a:rPr lang="en-US" sz="1000" b="0" i="0" u="none" strike="noStrike" kern="1200" baseline="0" dirty="0">
                <a:solidFill>
                  <a:schemeClr val="tx1"/>
                </a:solidFill>
                <a:latin typeface="+mn-lt"/>
                <a:ea typeface="+mn-ea"/>
                <a:cs typeface="+mn-cs"/>
              </a:rPr>
              <a:t>The Secretary of Defense will designate key DoD officials as “required use” travelers based on the reasons in section 1 of this enclosure. This designation as “required use” can be for official and in very limited cases for unofficial travel as well. Travel of accompanying unofficial travelers must comply with section 4 of this enclosure. Unofficial travel may be performed by these officials on U.S. Government aircraft only upon advance notification and approval of the Secretary of Defense. All travelers including family members or other invited guests shall reimburse the Government for any unofficial travel at the full coach fare, as set forth in Reference (b). Requests for changes, additions, or other recommendations to the required use list will be forwarded to the Secretary of Defense through the DoD Exec Sec. “</a:t>
            </a:r>
          </a:p>
          <a:p>
            <a:pPr marL="171450" indent="-171450">
              <a:buClr>
                <a:schemeClr val="accent2"/>
              </a:buClr>
              <a:buSzPct val="85000"/>
              <a:buFont typeface="Arial" panose="020B0604020202020204" pitchFamily="34" charset="0"/>
              <a:buChar char="•"/>
            </a:pPr>
            <a:r>
              <a:rPr lang="en-US" dirty="0">
                <a:solidFill>
                  <a:srgbClr val="FFFF00"/>
                </a:solidFill>
              </a:rPr>
              <a:t>Official Travel – Priority Use (Not Required Use Travelers)</a:t>
            </a:r>
          </a:p>
          <a:p>
            <a:pPr marL="628650" lvl="1" indent="-171450">
              <a:buSzPct val="85000"/>
              <a:buFont typeface="Arial" panose="020B0604020202020204" pitchFamily="34" charset="0"/>
              <a:buChar char="•"/>
            </a:pPr>
            <a:r>
              <a:rPr lang="en-US" dirty="0"/>
              <a:t>OMB Circular No. A-126 (Cost comparison info)</a:t>
            </a:r>
          </a:p>
          <a:p>
            <a:pPr marL="628650" lvl="1" indent="-171450">
              <a:buSzPct val="85000"/>
              <a:buFont typeface="Arial" panose="020B0604020202020204" pitchFamily="34" charset="0"/>
              <a:buChar char="•"/>
            </a:pPr>
            <a:r>
              <a:rPr lang="en-US" dirty="0"/>
              <a:t>DoDI 4500.56, para. 1.2.c.(5) removes the previous version “tier” system as of May 20, 2024</a:t>
            </a:r>
          </a:p>
          <a:p>
            <a:pPr marL="628650" lvl="1" indent="-171450">
              <a:buSzPct val="85000"/>
              <a:buFont typeface="Arial" panose="020B0604020202020204" pitchFamily="34" charset="0"/>
              <a:buChar char="•"/>
            </a:pPr>
            <a:r>
              <a:rPr lang="en-US" dirty="0"/>
              <a:t>Exigencies of travel needs prevent use of commercial aircraft</a:t>
            </a:r>
          </a:p>
          <a:p>
            <a:pPr lvl="0" eaLnBrk="1" hangingPunct="1">
              <a:buFontTx/>
              <a:buChar char="•"/>
            </a:pPr>
            <a:endParaRPr lang="en-US" sz="1000" u="sng" dirty="0">
              <a:latin typeface="Arial" pitchFamily="34" charset="0"/>
            </a:endParaRPr>
          </a:p>
          <a:p>
            <a:pPr eaLnBrk="1" hangingPunct="1"/>
            <a:r>
              <a:rPr lang="en-US" sz="1000" u="sng" dirty="0">
                <a:latin typeface="Arial" pitchFamily="34" charset="0"/>
              </a:rPr>
              <a:t>Background:</a:t>
            </a:r>
          </a:p>
          <a:p>
            <a:pPr marL="171450" indent="-171450" eaLnBrk="1" hangingPunct="1">
              <a:lnSpc>
                <a:spcPct val="80000"/>
              </a:lnSpc>
              <a:buClr>
                <a:srgbClr val="000000"/>
              </a:buClr>
              <a:buFont typeface="Arial" panose="020B0604020202020204" pitchFamily="34" charset="0"/>
              <a:buChar char="•"/>
            </a:pPr>
            <a:r>
              <a:rPr lang="en-US" sz="1000" dirty="0"/>
              <a:t>Office of Mgmt. &amp; Budget, OMB Cir. A-126, Improving the Use and Management of Government Aircraft (May 22, 1992)</a:t>
            </a:r>
          </a:p>
          <a:p>
            <a:pPr marL="171450" indent="-171450" eaLnBrk="1" hangingPunct="1">
              <a:lnSpc>
                <a:spcPct val="80000"/>
              </a:lnSpc>
              <a:buClr>
                <a:srgbClr val="000000"/>
              </a:buClr>
              <a:buFont typeface="Arial" panose="020B0604020202020204" pitchFamily="34" charset="0"/>
              <a:buChar char="•"/>
            </a:pPr>
            <a:r>
              <a:rPr lang="en-US" sz="1000" dirty="0"/>
              <a:t>DoD Policy for Aircraft/Air Travel (DODI 4500.56)</a:t>
            </a:r>
          </a:p>
          <a:p>
            <a:endParaRPr lang="en-US" dirty="0"/>
          </a:p>
        </p:txBody>
      </p:sp>
    </p:spTree>
    <p:extLst>
      <p:ext uri="{BB962C8B-B14F-4D97-AF65-F5344CB8AC3E}">
        <p14:creationId xmlns:p14="http://schemas.microsoft.com/office/powerpoint/2010/main" val="24509151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buFontTx/>
              <a:buNone/>
            </a:pPr>
            <a:r>
              <a:rPr lang="en-US" sz="1000" b="1" dirty="0">
                <a:latin typeface="Arial" pitchFamily="34" charset="0"/>
              </a:rPr>
              <a:t>Instructor Comments:</a:t>
            </a:r>
          </a:p>
          <a:p>
            <a:pPr marL="171450" indent="-171450" eaLnBrk="1" hangingPunct="1">
              <a:buFont typeface="Arial" panose="020B0604020202020204" pitchFamily="34" charset="0"/>
              <a:buChar char="•"/>
            </a:pPr>
            <a:r>
              <a:rPr lang="en-US" sz="1100" b="0" i="0" u="none" strike="noStrike" kern="1200" baseline="0" dirty="0">
                <a:solidFill>
                  <a:schemeClr val="tx1"/>
                </a:solidFill>
                <a:latin typeface="+mn-lt"/>
                <a:ea typeface="+mn-ea"/>
                <a:cs typeface="+mn-cs"/>
              </a:rPr>
              <a:t>Analysis for MILAIR and not a required use traveler. You must have one of these justifications in order to use MILAIR.</a:t>
            </a:r>
          </a:p>
          <a:p>
            <a:pPr marL="228600" indent="-228600" eaLnBrk="1" hangingPunct="1">
              <a:buFont typeface="+mj-lt"/>
              <a:buAutoNum type="arabicPeriod"/>
            </a:pPr>
            <a:r>
              <a:rPr lang="en-US" sz="1100" b="0" i="0" u="none" strike="noStrike" kern="1200" baseline="0" dirty="0">
                <a:solidFill>
                  <a:schemeClr val="tx1"/>
                </a:solidFill>
                <a:latin typeface="+mn-lt"/>
                <a:ea typeface="+mn-ea"/>
                <a:cs typeface="+mn-cs"/>
              </a:rPr>
              <a:t>Actual cost of MILAIR is less expensive than Commercial Air</a:t>
            </a:r>
          </a:p>
          <a:p>
            <a:pPr marL="685800" lvl="1" indent="-228600" eaLnBrk="1" hangingPunct="1">
              <a:buFont typeface="Arial" panose="020B0604020202020204" pitchFamily="34" charset="0"/>
              <a:buChar char="•"/>
            </a:pPr>
            <a:r>
              <a:rPr lang="en-US" sz="1100" b="0" i="0" u="none" strike="noStrike" kern="1200" baseline="0" dirty="0">
                <a:solidFill>
                  <a:schemeClr val="tx1"/>
                </a:solidFill>
                <a:latin typeface="+mn-lt"/>
                <a:ea typeface="+mn-ea"/>
                <a:cs typeface="+mn-cs"/>
                <a:sym typeface="Wingdings" panose="05000000000000000000" pitchFamily="2" charset="2"/>
              </a:rPr>
              <a:t>Cost comparison required</a:t>
            </a:r>
          </a:p>
          <a:p>
            <a:pPr marL="228600" lvl="0" indent="-228600" eaLnBrk="1" hangingPunct="1">
              <a:buFont typeface="+mj-lt"/>
              <a:buAutoNum type="arabicPeriod"/>
            </a:pPr>
            <a:r>
              <a:rPr lang="en-US" sz="1100" b="0" i="0" u="none" strike="noStrike" kern="1200" baseline="0" dirty="0">
                <a:solidFill>
                  <a:schemeClr val="tx1"/>
                </a:solidFill>
                <a:latin typeface="+mn-lt"/>
                <a:ea typeface="+mn-ea"/>
                <a:cs typeface="+mn-cs"/>
                <a:sym typeface="Wingdings" panose="05000000000000000000" pitchFamily="2" charset="2"/>
              </a:rPr>
              <a:t>Commercial air is unacceptable.</a:t>
            </a:r>
          </a:p>
          <a:p>
            <a:pPr marL="628650" lvl="1" indent="-171450">
              <a:buFontTx/>
              <a:buChar char="-"/>
            </a:pPr>
            <a:r>
              <a:rPr lang="en-US" sz="1100" b="0" i="0" u="none" strike="noStrike" kern="1200" baseline="0" dirty="0">
                <a:solidFill>
                  <a:schemeClr val="tx1"/>
                </a:solidFill>
                <a:latin typeface="+mn-lt"/>
                <a:ea typeface="+mn-ea"/>
                <a:cs typeface="+mn-cs"/>
                <a:sym typeface="Wingdings" panose="05000000000000000000" pitchFamily="2" charset="2"/>
              </a:rPr>
              <a:t>Outside of control</a:t>
            </a:r>
          </a:p>
          <a:p>
            <a:pPr marL="628650" lvl="1" indent="-171450">
              <a:buFontTx/>
              <a:buChar char="-"/>
            </a:pPr>
            <a:r>
              <a:rPr lang="en-US" sz="1100" b="0" i="0" u="none" strike="noStrike" kern="1200" baseline="0" dirty="0">
                <a:solidFill>
                  <a:schemeClr val="tx1"/>
                </a:solidFill>
                <a:latin typeface="+mn-lt"/>
                <a:ea typeface="+mn-ea"/>
                <a:cs typeface="+mn-cs"/>
                <a:sym typeface="Wingdings" panose="05000000000000000000" pitchFamily="2" charset="2"/>
              </a:rPr>
              <a:t>Previously scheduled to perform bona fide training mission. </a:t>
            </a:r>
            <a:r>
              <a:rPr lang="en-US" sz="1100" b="0" i="0" u="none" strike="noStrike" kern="1200" baseline="0" dirty="0">
                <a:solidFill>
                  <a:schemeClr val="tx1"/>
                </a:solidFill>
                <a:latin typeface="+mn-lt"/>
                <a:ea typeface="+mn-ea"/>
                <a:cs typeface="+mn-cs"/>
              </a:rPr>
              <a:t>But see, the USTRANSCOM J3 Memo dated 24 JUL 2018 </a:t>
            </a:r>
            <a:r>
              <a:rPr lang="en-US" sz="1100" b="1" i="0" u="none" strike="noStrike" kern="1200" baseline="0" dirty="0">
                <a:solidFill>
                  <a:schemeClr val="tx1"/>
                </a:solidFill>
                <a:latin typeface="+mn-lt"/>
                <a:ea typeface="+mn-ea"/>
                <a:cs typeface="+mn-cs"/>
              </a:rPr>
              <a:t>encouraging the use of Non-executive OSA programmed flight training hours</a:t>
            </a:r>
            <a:r>
              <a:rPr lang="en-US" sz="1100" b="0" i="0" u="none" strike="noStrike" kern="1200" baseline="0" dirty="0">
                <a:solidFill>
                  <a:schemeClr val="tx1"/>
                </a:solidFill>
                <a:latin typeface="+mn-lt"/>
                <a:ea typeface="+mn-ea"/>
                <a:cs typeface="+mn-cs"/>
              </a:rPr>
              <a:t>. (They have to fly training hours anyway, this way is </a:t>
            </a:r>
            <a:r>
              <a:rPr lang="en-US" sz="1100" b="1" i="0" u="none" strike="noStrike" kern="1200" baseline="0" dirty="0">
                <a:solidFill>
                  <a:schemeClr val="tx1"/>
                </a:solidFill>
                <a:latin typeface="+mn-lt"/>
                <a:ea typeface="+mn-ea"/>
                <a:cs typeface="+mn-cs"/>
              </a:rPr>
              <a:t>“presumed to result in cost savings” </a:t>
            </a:r>
            <a:r>
              <a:rPr lang="en-US" sz="1100" b="0" i="0" u="none" strike="noStrike" kern="1200" baseline="0" dirty="0">
                <a:solidFill>
                  <a:schemeClr val="tx1"/>
                </a:solidFill>
                <a:latin typeface="+mn-lt"/>
                <a:ea typeface="+mn-ea"/>
                <a:cs typeface="+mn-cs"/>
              </a:rPr>
              <a:t>over otherwise using commercial travel.)) We have MILAIR assets and pilots who need flight hours so if we can merry up your travel need with out training requirements we will if you try to coordinate it. Some of the training is like fly 5 hours out land at an airfield they haven't landed at before and fly back. This was previously scheduled training right they have the mission, now your commander just may be able to determine the location if it works outs</a:t>
            </a:r>
          </a:p>
          <a:p>
            <a:pPr marL="228600" lvl="0" indent="-228600">
              <a:buFont typeface="+mj-lt"/>
              <a:buAutoNum type="arabicPeriod"/>
            </a:pPr>
            <a:r>
              <a:rPr lang="en-US" sz="1100" b="0" i="0" u="none" strike="noStrike" kern="1200" baseline="0" dirty="0">
                <a:solidFill>
                  <a:schemeClr val="tx1"/>
                </a:solidFill>
                <a:latin typeface="+mn-lt"/>
                <a:ea typeface="+mn-ea"/>
                <a:cs typeface="+mn-cs"/>
              </a:rPr>
              <a:t>Approval authority- 1 org level higher than requester (most senior individual on the aircraft)</a:t>
            </a:r>
            <a:endParaRPr lang="en-US" sz="1200" b="0" i="0" u="none" strike="noStrike" kern="1200" baseline="0" dirty="0">
              <a:solidFill>
                <a:schemeClr val="tx1"/>
              </a:solidFill>
              <a:latin typeface="+mn-lt"/>
              <a:ea typeface="+mn-ea"/>
              <a:cs typeface="+mn-cs"/>
            </a:endParaRPr>
          </a:p>
          <a:p>
            <a:pPr marL="685800" lvl="1" indent="-228600">
              <a:buFont typeface="Arial" panose="020B0604020202020204" pitchFamily="34" charset="0"/>
              <a:buChar char="•"/>
            </a:pPr>
            <a:r>
              <a:rPr lang="en-US" sz="1100" b="0" i="0" u="none" strike="noStrike" kern="1200" baseline="0" dirty="0">
                <a:solidFill>
                  <a:schemeClr val="tx1"/>
                </a:solidFill>
                <a:latin typeface="+mn-lt"/>
                <a:ea typeface="+mn-ea"/>
                <a:cs typeface="+mn-cs"/>
              </a:rPr>
              <a:t>National Guard Bureau Authority Under Title 32, U.S. Code. The Chief, National Guard Bureau is responsible for establishing and implementing procedures to properly control official travel within the Bureau and for State and Territorial Adjutants General. </a:t>
            </a:r>
          </a:p>
          <a:p>
            <a:pPr marL="685800" lvl="1" indent="-228600">
              <a:buFont typeface="Arial" panose="020B0604020202020204" pitchFamily="34" charset="0"/>
              <a:buChar char="•"/>
            </a:pPr>
            <a:r>
              <a:rPr lang="en-US" sz="1100" b="0" i="0" u="none" strike="noStrike" kern="1200" baseline="0" dirty="0">
                <a:solidFill>
                  <a:schemeClr val="tx1"/>
                </a:solidFill>
                <a:latin typeface="+mn-lt"/>
                <a:ea typeface="+mn-ea"/>
                <a:cs typeface="+mn-cs"/>
              </a:rPr>
              <a:t>Headquarters, DA (HQDA). All requests by HQDA officials, regardless of rank or grade, for travel via MILAIR must be submitted through the Directorate of Executive Travel to the AASA for validation, authorization, and scheduling. The AASA ensures that sufficient key personnel are in the National Capital Region (NCR) to conduct departmental business and approves the simultaneous absences of senior officials and their principal deputies. The AASA is the approval authority for all official travel via MILAIR outside the NCR, including for the following Secretariat officials: Under Secretary of the Army; Assistant Secretaries of the Army; General Counsel; Deputy Under Secretary of the Army; Chief Information Officer/G-6; The Inspector General; The Auditor General; Chief, Legislative Liaison; Director, Small Business Programs; Chief, Public Affairs; Chairman, Army Reserve Forces Policy Committee; and the senior military official in each Army Staff agency. </a:t>
            </a:r>
          </a:p>
          <a:p>
            <a:pPr lvl="0" eaLnBrk="1" hangingPunct="1">
              <a:buFontTx/>
              <a:buChar char="•"/>
            </a:pPr>
            <a:endParaRPr lang="en-US" sz="1000" u="sng" dirty="0">
              <a:latin typeface="Arial" pitchFamily="34" charset="0"/>
            </a:endParaRPr>
          </a:p>
          <a:p>
            <a:pPr eaLnBrk="1" hangingPunct="1"/>
            <a:r>
              <a:rPr lang="en-US" sz="1000" u="sng" dirty="0">
                <a:latin typeface="Arial" pitchFamily="34" charset="0"/>
              </a:rPr>
              <a:t>Background:</a:t>
            </a:r>
          </a:p>
          <a:p>
            <a:pPr marL="171450" indent="-171450" eaLnBrk="1" hangingPunct="1">
              <a:lnSpc>
                <a:spcPct val="80000"/>
              </a:lnSpc>
              <a:buClr>
                <a:srgbClr val="000000"/>
              </a:buClr>
              <a:buFont typeface="Arial" panose="020B0604020202020204" pitchFamily="34" charset="0"/>
              <a:buChar char="•"/>
            </a:pPr>
            <a:r>
              <a:rPr lang="en-US" sz="1000" dirty="0"/>
              <a:t>Office of Mgmt. &amp; Budget, OMB Cir. A-126, Improving the Use and Management of Government Aircraft (May 22, 1992)</a:t>
            </a:r>
          </a:p>
          <a:p>
            <a:pPr marL="171450" indent="-171450" eaLnBrk="1" hangingPunct="1">
              <a:lnSpc>
                <a:spcPct val="80000"/>
              </a:lnSpc>
              <a:buClr>
                <a:srgbClr val="000000"/>
              </a:buClr>
              <a:buFont typeface="Arial" panose="020B0604020202020204" pitchFamily="34" charset="0"/>
              <a:buChar char="•"/>
            </a:pPr>
            <a:r>
              <a:rPr lang="en-US" sz="1000" dirty="0"/>
              <a:t>DoD Policy for Aircraft/Air Travel (DODI 4500.56)</a:t>
            </a:r>
          </a:p>
          <a:p>
            <a:pPr marL="171450" indent="-171450" eaLnBrk="1" hangingPunct="1">
              <a:lnSpc>
                <a:spcPct val="80000"/>
              </a:lnSpc>
              <a:buClr>
                <a:srgbClr val="000000"/>
              </a:buClr>
              <a:buFont typeface="Arial" panose="020B0604020202020204" pitchFamily="34" charset="0"/>
              <a:buChar char="•"/>
            </a:pPr>
            <a:r>
              <a:rPr lang="en-US" sz="1000" dirty="0"/>
              <a:t>SECARMY Directive 2017-05</a:t>
            </a:r>
          </a:p>
          <a:p>
            <a:pPr marL="171450" indent="-171450" eaLnBrk="1" hangingPunct="1">
              <a:lnSpc>
                <a:spcPct val="80000"/>
              </a:lnSpc>
              <a:buClr>
                <a:srgbClr val="000000"/>
              </a:buClr>
              <a:buFont typeface="Arial" panose="020B0604020202020204" pitchFamily="34" charset="0"/>
              <a:buChar char="•"/>
            </a:pPr>
            <a:r>
              <a:rPr lang="en-US" sz="1000" dirty="0"/>
              <a:t>AR 95-1</a:t>
            </a:r>
          </a:p>
          <a:p>
            <a:endParaRPr lang="en-US" dirty="0"/>
          </a:p>
        </p:txBody>
      </p:sp>
    </p:spTree>
    <p:extLst>
      <p:ext uri="{BB962C8B-B14F-4D97-AF65-F5344CB8AC3E}">
        <p14:creationId xmlns:p14="http://schemas.microsoft.com/office/powerpoint/2010/main" val="1065464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buFontTx/>
              <a:buNone/>
            </a:pPr>
            <a:r>
              <a:rPr lang="en-US" sz="1000" b="1" dirty="0">
                <a:latin typeface="Arial" pitchFamily="34" charset="0"/>
              </a:rPr>
              <a:t>Instructor Comments:</a:t>
            </a:r>
          </a:p>
          <a:p>
            <a:pPr marL="171450" indent="-171450">
              <a:buFont typeface="Arial" panose="020B0604020202020204" pitchFamily="34" charset="0"/>
              <a:buChar char="•"/>
            </a:pPr>
            <a:endParaRPr lang="en-US" sz="1000" u="sng" dirty="0">
              <a:latin typeface="Arial" pitchFamily="34" charset="0"/>
            </a:endParaRPr>
          </a:p>
          <a:p>
            <a:pPr eaLnBrk="1" hangingPunct="1"/>
            <a:r>
              <a:rPr lang="en-US" sz="1000" u="sng" dirty="0">
                <a:latin typeface="Arial" pitchFamily="34" charset="0"/>
              </a:rPr>
              <a:t>Background:</a:t>
            </a:r>
          </a:p>
          <a:p>
            <a:pPr marL="171450" indent="-171450" eaLnBrk="1" hangingPunct="1">
              <a:lnSpc>
                <a:spcPct val="80000"/>
              </a:lnSpc>
              <a:buClr>
                <a:srgbClr val="000000"/>
              </a:buClr>
              <a:buFont typeface="Arial" panose="020B0604020202020204" pitchFamily="34" charset="0"/>
              <a:buChar char="•"/>
            </a:pPr>
            <a:r>
              <a:rPr lang="en-US" sz="1000" dirty="0"/>
              <a:t>Office of Mgmt. &amp; Budget, OMB Cir. A-126, Improving the Use and Management of Government Aircraft (May 22, 1992)</a:t>
            </a:r>
          </a:p>
          <a:p>
            <a:pPr marL="171450" indent="-171450" eaLnBrk="1" hangingPunct="1">
              <a:lnSpc>
                <a:spcPct val="80000"/>
              </a:lnSpc>
              <a:buClr>
                <a:srgbClr val="000000"/>
              </a:buClr>
              <a:buFont typeface="Arial" panose="020B0604020202020204" pitchFamily="34" charset="0"/>
              <a:buChar char="•"/>
            </a:pPr>
            <a:r>
              <a:rPr lang="en-US" sz="1000" dirty="0"/>
              <a:t>DoD Policy for Aircraft/Air Travel (DODI 4500.56)</a:t>
            </a:r>
          </a:p>
          <a:p>
            <a:pPr marL="171450" marR="0" lvl="0" indent="-171450" algn="l" defTabSz="914400" rtl="0" eaLnBrk="1" fontAlgn="base" latinLnBrk="0" hangingPunct="1">
              <a:lnSpc>
                <a:spcPct val="80000"/>
              </a:lnSpc>
              <a:spcBef>
                <a:spcPct val="30000"/>
              </a:spcBef>
              <a:spcAft>
                <a:spcPct val="0"/>
              </a:spcAft>
              <a:buClr>
                <a:srgbClr val="000000"/>
              </a:buClr>
              <a:buSzTx/>
              <a:buFont typeface="Arial" panose="020B0604020202020204" pitchFamily="34" charset="0"/>
              <a:buChar char="•"/>
              <a:tabLst/>
              <a:defRPr/>
            </a:pPr>
            <a:r>
              <a:rPr lang="en-US" sz="1000" dirty="0"/>
              <a:t>Army Directive 2017-06</a:t>
            </a:r>
          </a:p>
          <a:p>
            <a:pPr marL="171450" indent="-171450" eaLnBrk="1" hangingPunct="1">
              <a:lnSpc>
                <a:spcPct val="80000"/>
              </a:lnSpc>
              <a:buClr>
                <a:srgbClr val="000000"/>
              </a:buClr>
              <a:buFont typeface="Arial" panose="020B0604020202020204" pitchFamily="34" charset="0"/>
              <a:buChar char="•"/>
            </a:pPr>
            <a:r>
              <a:rPr lang="en-US" sz="1000" dirty="0"/>
              <a:t>AR 95-1</a:t>
            </a:r>
          </a:p>
          <a:p>
            <a:endParaRPr lang="en-US" dirty="0"/>
          </a:p>
        </p:txBody>
      </p:sp>
    </p:spTree>
    <p:extLst>
      <p:ext uri="{BB962C8B-B14F-4D97-AF65-F5344CB8AC3E}">
        <p14:creationId xmlns:p14="http://schemas.microsoft.com/office/powerpoint/2010/main" val="119156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12/23/2024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974195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12/23/2024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126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96DFF08F-DC6B-4601-B491-B0F83F6DD2DA}" type="datetimeFigureOut">
              <a:rPr lang="en-US" smtClean="0"/>
              <a:t>12/23/2024</a:t>
            </a:fld>
            <a:endParaRPr lang="en-US" dirty="0"/>
          </a:p>
        </p:txBody>
      </p:sp>
      <p:sp>
        <p:nvSpPr>
          <p:cNvPr id="5" name="Footer Placeholder 4"/>
          <p:cNvSpPr>
            <a:spLocks noGrp="1"/>
          </p:cNvSpPr>
          <p:nvPr>
            <p:ph type="ftr" sz="quarter" idx="11"/>
          </p:nvPr>
        </p:nvSpPr>
        <p:spPr>
          <a:xfrm>
            <a:off x="3776135" y="6422854"/>
            <a:ext cx="4279669" cy="365125"/>
          </a:xfrm>
        </p:spPr>
        <p:txBody>
          <a:bodyPr/>
          <a:lstStyle/>
          <a:p>
            <a:endParaRPr lang="en-US" dirty="0"/>
          </a:p>
        </p:txBody>
      </p:sp>
      <p:sp>
        <p:nvSpPr>
          <p:cNvPr id="6" name="Slide Number Placeholder 5"/>
          <p:cNvSpPr>
            <a:spLocks noGrp="1"/>
          </p:cNvSpPr>
          <p:nvPr>
            <p:ph type="sldNum" sz="quarter" idx="12"/>
          </p:nvPr>
        </p:nvSpPr>
        <p:spPr>
          <a:xfrm>
            <a:off x="8073048" y="6422854"/>
            <a:ext cx="879759"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387482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12/23/2024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83447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96DFF08F-DC6B-4601-B491-B0F83F6DD2DA}" type="datetimeFigureOut">
              <a:rPr lang="en-US" smtClean="0"/>
              <a:pPr/>
              <a:t>12/23/2024</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88794729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12/23/2024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521338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pPr/>
              <a:t>12/23/2024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61723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12/23/2024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829518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12/23/2024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304371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12/23/2024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357042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12/23/2024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923944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96DFF08F-DC6B-4601-B491-B0F83F6DD2DA}" type="datetimeFigureOut">
              <a:rPr lang="en-US" dirty="0"/>
              <a:pPr/>
              <a:t>12/23/2024</a:t>
            </a:fld>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4FAB73BC-B049-4115-A692-8D63A059BFB8}" type="slidenum">
              <a:rPr lang="en-US" smtClean="0"/>
              <a:pPr/>
              <a:t>‹#›</a:t>
            </a:fld>
            <a:endParaRPr lang="en-US" dirty="0"/>
          </a:p>
        </p:txBody>
      </p:sp>
      <p:sp>
        <p:nvSpPr>
          <p:cNvPr id="8" name="TextBox 7"/>
          <p:cNvSpPr txBox="1"/>
          <p:nvPr userDrawn="1"/>
        </p:nvSpPr>
        <p:spPr>
          <a:xfrm>
            <a:off x="508000" y="5638800"/>
            <a:ext cx="4775200" cy="369332"/>
          </a:xfrm>
          <a:prstGeom prst="rect">
            <a:avLst/>
          </a:prstGeom>
          <a:noFill/>
        </p:spPr>
        <p:txBody>
          <a:bodyPr wrap="square" rtlCol="0">
            <a:spAutoFit/>
          </a:bodyPr>
          <a:lstStyle/>
          <a:p>
            <a:endParaRPr lang="en-US" sz="1800" dirty="0"/>
          </a:p>
        </p:txBody>
      </p:sp>
      <p:sp>
        <p:nvSpPr>
          <p:cNvPr id="9" name="TextBox 8"/>
          <p:cNvSpPr txBox="1"/>
          <p:nvPr userDrawn="1"/>
        </p:nvSpPr>
        <p:spPr>
          <a:xfrm>
            <a:off x="203200" y="6611779"/>
            <a:ext cx="4165600" cy="553998"/>
          </a:xfrm>
          <a:prstGeom prst="rect">
            <a:avLst/>
          </a:prstGeom>
          <a:noFill/>
        </p:spPr>
        <p:txBody>
          <a:bodyPr wrap="square" rtlCol="0">
            <a:spAutoFit/>
          </a:bodyPr>
          <a:lstStyle/>
          <a:p>
            <a:r>
              <a:rPr lang="en-US" sz="1000" dirty="0"/>
              <a:t>Current as of DEC 2024</a:t>
            </a:r>
            <a:endParaRPr lang="en-US" sz="1000" baseline="0" dirty="0"/>
          </a:p>
          <a:p>
            <a:endParaRPr lang="en-US" sz="1000" baseline="0" dirty="0"/>
          </a:p>
          <a:p>
            <a:endParaRPr lang="en-US" sz="1000" dirty="0"/>
          </a:p>
        </p:txBody>
      </p:sp>
    </p:spTree>
    <p:extLst>
      <p:ext uri="{BB962C8B-B14F-4D97-AF65-F5344CB8AC3E}">
        <p14:creationId xmlns:p14="http://schemas.microsoft.com/office/powerpoint/2010/main" val="614736815"/>
      </p:ext>
    </p:extLst>
  </p:cSld>
  <p:clrMap bg1="dk1" tx1="lt1" bg2="dk2" tx2="lt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Lst>
  <p:hf sldNum="0" hdr="0" ftr="0" dt="0"/>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 Id="rId5" Type="http://schemas.microsoft.com/office/2007/relationships/hdphoto" Target="../media/hdphoto1.wdp"/><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9700" y="2457450"/>
            <a:ext cx="6858000" cy="1557338"/>
          </a:xfrm>
        </p:spPr>
        <p:txBody>
          <a:bodyPr>
            <a:normAutofit fontScale="90000"/>
          </a:bodyPr>
          <a:lstStyle/>
          <a:p>
            <a:pPr>
              <a:defRPr/>
            </a:pPr>
            <a:r>
              <a:rPr lang="en-US" dirty="0"/>
              <a:t>Army STANDARD TRAINING PACKAGE</a:t>
            </a:r>
            <a:br>
              <a:rPr lang="en-US" dirty="0"/>
            </a:br>
            <a:endParaRPr lang="en-US" sz="2325"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82050" y="2571750"/>
            <a:ext cx="951548" cy="951548"/>
          </a:xfrm>
          <a:prstGeom prst="rect">
            <a:avLst/>
          </a:prstGeom>
        </p:spPr>
      </p:pic>
    </p:spTree>
    <p:extLst>
      <p:ext uri="{BB962C8B-B14F-4D97-AF65-F5344CB8AC3E}">
        <p14:creationId xmlns:p14="http://schemas.microsoft.com/office/powerpoint/2010/main" val="3868256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A86A6-C047-F44E-0AFD-A5D30801C921}"/>
              </a:ext>
            </a:extLst>
          </p:cNvPr>
          <p:cNvSpPr>
            <a:spLocks noGrp="1"/>
          </p:cNvSpPr>
          <p:nvPr>
            <p:ph type="title"/>
          </p:nvPr>
        </p:nvSpPr>
        <p:spPr/>
        <p:txBody>
          <a:bodyPr/>
          <a:lstStyle/>
          <a:p>
            <a:r>
              <a:rPr lang="en-US" dirty="0"/>
              <a:t>MILAIR – Spouse Travel – ITA</a:t>
            </a:r>
            <a:br>
              <a:rPr lang="en-US" dirty="0"/>
            </a:br>
            <a:r>
              <a:rPr lang="en-US" dirty="0"/>
              <a:t>Direct Service Standard</a:t>
            </a:r>
          </a:p>
        </p:txBody>
      </p:sp>
      <p:sp>
        <p:nvSpPr>
          <p:cNvPr id="3" name="Content Placeholder 2">
            <a:extLst>
              <a:ext uri="{FF2B5EF4-FFF2-40B4-BE49-F238E27FC236}">
                <a16:creationId xmlns:a16="http://schemas.microsoft.com/office/drawing/2014/main" id="{B40FA028-FEC2-174C-EAAE-D1EB9AA848EE}"/>
              </a:ext>
            </a:extLst>
          </p:cNvPr>
          <p:cNvSpPr>
            <a:spLocks noGrp="1"/>
          </p:cNvSpPr>
          <p:nvPr>
            <p:ph idx="1"/>
          </p:nvPr>
        </p:nvSpPr>
        <p:spPr/>
        <p:txBody>
          <a:bodyPr>
            <a:normAutofit fontScale="92500" lnSpcReduction="10000"/>
          </a:bodyPr>
          <a:lstStyle/>
          <a:p>
            <a:r>
              <a:rPr lang="en-US" dirty="0"/>
              <a:t>JTR paragraph 030501.A.12 authorizes ITAs IAW 5 U.S.C. § 5703 (as a “quasi employee” during a period of service to the government) AND the spouse is “</a:t>
            </a:r>
            <a:r>
              <a:rPr lang="en-US" u="sng" dirty="0"/>
              <a:t>legitimately performing a direct service for the government</a:t>
            </a:r>
            <a:r>
              <a:rPr lang="en-US" dirty="0"/>
              <a:t>” </a:t>
            </a:r>
          </a:p>
          <a:p>
            <a:pPr lvl="1"/>
            <a:r>
              <a:rPr lang="en-US" dirty="0"/>
              <a:t>Permits an agency to invite a spouse to a meeting or conference at government expense, if that spouse is legitimately performing a direct service for the government, such as making a presentation or advising in an area of expertise  </a:t>
            </a:r>
          </a:p>
          <a:p>
            <a:pPr lvl="1"/>
            <a:r>
              <a:rPr lang="en-US" dirty="0"/>
              <a:t>Also encompasses spouses whose travel is necessary to the service that provides a direct benefit to the government (e.g., cross-cultural training for spouses of living abroad directly benefits the agency)  </a:t>
            </a:r>
          </a:p>
          <a:p>
            <a:pPr lvl="1"/>
            <a:r>
              <a:rPr lang="en-US" dirty="0"/>
              <a:t>However, the “direct service” test is not met merely by attending a meeting or conference, even if hosted by a DoD Component on a matter related to the Component’s official business (31 U.S.C. § 1345)</a:t>
            </a:r>
          </a:p>
          <a:p>
            <a:r>
              <a:rPr lang="en-US" dirty="0"/>
              <a:t>(For details see GAO, Principles of Federal Appropriations Law, 3rd ed., 2004 rev., Chapter 4 at 4-47 to 4-50.)</a:t>
            </a:r>
          </a:p>
          <a:p>
            <a:endParaRPr lang="en-US" dirty="0"/>
          </a:p>
        </p:txBody>
      </p:sp>
    </p:spTree>
    <p:extLst>
      <p:ext uri="{BB962C8B-B14F-4D97-AF65-F5344CB8AC3E}">
        <p14:creationId xmlns:p14="http://schemas.microsoft.com/office/powerpoint/2010/main" val="27658203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A86A6-C047-F44E-0AFD-A5D30801C921}"/>
              </a:ext>
            </a:extLst>
          </p:cNvPr>
          <p:cNvSpPr>
            <a:spLocks noGrp="1"/>
          </p:cNvSpPr>
          <p:nvPr>
            <p:ph type="title"/>
          </p:nvPr>
        </p:nvSpPr>
        <p:spPr/>
        <p:txBody>
          <a:bodyPr/>
          <a:lstStyle/>
          <a:p>
            <a:r>
              <a:rPr lang="en-US" dirty="0"/>
              <a:t>MILAIR – Spouse Travel – ITA</a:t>
            </a:r>
            <a:br>
              <a:rPr lang="en-US" dirty="0"/>
            </a:br>
            <a:r>
              <a:rPr lang="en-US" dirty="0"/>
              <a:t>Direct Service – Army Approval</a:t>
            </a:r>
          </a:p>
        </p:txBody>
      </p:sp>
      <p:sp>
        <p:nvSpPr>
          <p:cNvPr id="3" name="Content Placeholder 2">
            <a:extLst>
              <a:ext uri="{FF2B5EF4-FFF2-40B4-BE49-F238E27FC236}">
                <a16:creationId xmlns:a16="http://schemas.microsoft.com/office/drawing/2014/main" id="{B40FA028-FEC2-174C-EAAE-D1EB9AA848EE}"/>
              </a:ext>
            </a:extLst>
          </p:cNvPr>
          <p:cNvSpPr>
            <a:spLocks noGrp="1"/>
          </p:cNvSpPr>
          <p:nvPr>
            <p:ph idx="1"/>
          </p:nvPr>
        </p:nvSpPr>
        <p:spPr/>
        <p:txBody>
          <a:bodyPr>
            <a:normAutofit/>
          </a:bodyPr>
          <a:lstStyle/>
          <a:p>
            <a:r>
              <a:rPr lang="en-US" dirty="0"/>
              <a:t>Army Directive 2020-14 (Army Spouse Travel) policy for Direct Service travel by Army spouses: </a:t>
            </a:r>
          </a:p>
          <a:p>
            <a:pPr lvl="1"/>
            <a:r>
              <a:rPr lang="en-US" dirty="0"/>
              <a:t>Spouse travel to Army training activities must be assessed by the HQDA G-3/5/7 Training Directorate and approved by AASA to ensure that the direct service standard is met. Includes Army-directed recurring and non-recurring training activities (formerly “service-endorsed training courses.”)</a:t>
            </a:r>
          </a:p>
          <a:p>
            <a:pPr lvl="1"/>
            <a:r>
              <a:rPr lang="en-US" dirty="0"/>
              <a:t>Spouse travel to certain Army-directed recurring education and evaluation activities (non-training) have been reviewed by HQDA and the AASA and determined to meet the direct service standard  </a:t>
            </a:r>
          </a:p>
          <a:p>
            <a:pPr lvl="1"/>
            <a:r>
              <a:rPr lang="en-US" dirty="0"/>
              <a:t>All other requests for spouse travel under the direct service standard will be treated as an individual exception to travel policy and may be approved as an exception only by SA, VSA, USA, CSA, VCSA, 4-star commander or their SA delegated three-star DCG</a:t>
            </a:r>
          </a:p>
          <a:p>
            <a:endParaRPr lang="en-US" dirty="0"/>
          </a:p>
        </p:txBody>
      </p:sp>
    </p:spTree>
    <p:extLst>
      <p:ext uri="{BB962C8B-B14F-4D97-AF65-F5344CB8AC3E}">
        <p14:creationId xmlns:p14="http://schemas.microsoft.com/office/powerpoint/2010/main" val="36665541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A86A6-C047-F44E-0AFD-A5D30801C921}"/>
              </a:ext>
            </a:extLst>
          </p:cNvPr>
          <p:cNvSpPr>
            <a:spLocks noGrp="1"/>
          </p:cNvSpPr>
          <p:nvPr>
            <p:ph type="title"/>
          </p:nvPr>
        </p:nvSpPr>
        <p:spPr/>
        <p:txBody>
          <a:bodyPr/>
          <a:lstStyle/>
          <a:p>
            <a:r>
              <a:rPr lang="en-US" dirty="0"/>
              <a:t>MILAIR – Spouse Travel – ITA</a:t>
            </a:r>
            <a:br>
              <a:rPr lang="en-US" dirty="0"/>
            </a:br>
            <a:r>
              <a:rPr lang="en-US" dirty="0"/>
              <a:t>Direct Service – Army Approval</a:t>
            </a:r>
          </a:p>
        </p:txBody>
      </p:sp>
      <p:sp>
        <p:nvSpPr>
          <p:cNvPr id="3" name="Content Placeholder 2">
            <a:extLst>
              <a:ext uri="{FF2B5EF4-FFF2-40B4-BE49-F238E27FC236}">
                <a16:creationId xmlns:a16="http://schemas.microsoft.com/office/drawing/2014/main" id="{B40FA028-FEC2-174C-EAAE-D1EB9AA848EE}"/>
              </a:ext>
            </a:extLst>
          </p:cNvPr>
          <p:cNvSpPr>
            <a:spLocks noGrp="1"/>
          </p:cNvSpPr>
          <p:nvPr>
            <p:ph idx="1"/>
          </p:nvPr>
        </p:nvSpPr>
        <p:spPr/>
        <p:txBody>
          <a:bodyPr>
            <a:normAutofit/>
          </a:bodyPr>
          <a:lstStyle/>
          <a:p>
            <a:r>
              <a:rPr lang="en-US" dirty="0"/>
              <a:t>Army Request Requirements</a:t>
            </a:r>
          </a:p>
          <a:p>
            <a:pPr lvl="1"/>
            <a:r>
              <a:rPr lang="en-US" dirty="0"/>
              <a:t>A memorandum signed by the sponsor that clearly explains how the spouse’s participation benefits DA, given the additional cost to the government and taxpayer perception</a:t>
            </a:r>
          </a:p>
          <a:p>
            <a:pPr lvl="1"/>
            <a:r>
              <a:rPr lang="en-US" dirty="0"/>
              <a:t>A separate spouse agenda that defines the focus and audience of the spouse’s participation and identifies the tangible benefit to be derived from the participation </a:t>
            </a:r>
          </a:p>
          <a:p>
            <a:pPr lvl="1"/>
            <a:r>
              <a:rPr lang="en-US" dirty="0"/>
              <a:t>A copy of any invitation made by a DoD, Federal, or non-DoD entity where a spouse’s presence is requested </a:t>
            </a:r>
          </a:p>
          <a:p>
            <a:pPr lvl="1"/>
            <a:r>
              <a:rPr lang="en-US" dirty="0"/>
              <a:t>A legal review signed by the command ethics counselor is not required, but highly encouraged </a:t>
            </a:r>
          </a:p>
          <a:p>
            <a:endParaRPr lang="en-US" dirty="0"/>
          </a:p>
        </p:txBody>
      </p:sp>
    </p:spTree>
    <p:extLst>
      <p:ext uri="{BB962C8B-B14F-4D97-AF65-F5344CB8AC3E}">
        <p14:creationId xmlns:p14="http://schemas.microsoft.com/office/powerpoint/2010/main" val="28584260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A86A6-C047-F44E-0AFD-A5D30801C921}"/>
              </a:ext>
            </a:extLst>
          </p:cNvPr>
          <p:cNvSpPr>
            <a:spLocks noGrp="1"/>
          </p:cNvSpPr>
          <p:nvPr>
            <p:ph type="title"/>
          </p:nvPr>
        </p:nvSpPr>
        <p:spPr/>
        <p:txBody>
          <a:bodyPr>
            <a:normAutofit fontScale="90000"/>
          </a:bodyPr>
          <a:lstStyle/>
          <a:p>
            <a:r>
              <a:rPr lang="en-US" dirty="0"/>
              <a:t>MILAIR – Spouse Travel –</a:t>
            </a:r>
            <a:br>
              <a:rPr lang="en-US" dirty="0"/>
            </a:br>
            <a:r>
              <a:rPr lang="en-US" dirty="0"/>
              <a:t>Unofficial Travel – Noninterference (reimbursable)</a:t>
            </a:r>
          </a:p>
        </p:txBody>
      </p:sp>
      <p:sp>
        <p:nvSpPr>
          <p:cNvPr id="3" name="Content Placeholder 2">
            <a:extLst>
              <a:ext uri="{FF2B5EF4-FFF2-40B4-BE49-F238E27FC236}">
                <a16:creationId xmlns:a16="http://schemas.microsoft.com/office/drawing/2014/main" id="{B40FA028-FEC2-174C-EAAE-D1EB9AA848EE}"/>
              </a:ext>
            </a:extLst>
          </p:cNvPr>
          <p:cNvSpPr>
            <a:spLocks noGrp="1"/>
          </p:cNvSpPr>
          <p:nvPr>
            <p:ph idx="1"/>
          </p:nvPr>
        </p:nvSpPr>
        <p:spPr/>
        <p:txBody>
          <a:bodyPr>
            <a:normAutofit/>
          </a:bodyPr>
          <a:lstStyle/>
          <a:p>
            <a:r>
              <a:rPr lang="en-US" dirty="0"/>
              <a:t>Spouse may travel unofficially on MILAIR when accompanying senior official</a:t>
            </a:r>
          </a:p>
          <a:p>
            <a:pPr lvl="1"/>
            <a:r>
              <a:rPr lang="en-US" dirty="0"/>
              <a:t>Must accompany the senior official (normally SES or GO) on official business</a:t>
            </a:r>
          </a:p>
          <a:p>
            <a:pPr lvl="1"/>
            <a:r>
              <a:rPr lang="en-US" dirty="0"/>
              <a:t>Other official travelers cannot be displaced</a:t>
            </a:r>
          </a:p>
          <a:p>
            <a:pPr lvl="1"/>
            <a:r>
              <a:rPr lang="en-US" dirty="0"/>
              <a:t>Inclusion does not result in bigger aircraft</a:t>
            </a:r>
          </a:p>
          <a:p>
            <a:pPr lvl="1"/>
            <a:r>
              <a:rPr lang="en-US" dirty="0"/>
              <a:t>Negligible additional cost to the government</a:t>
            </a:r>
          </a:p>
          <a:p>
            <a:pPr lvl="1"/>
            <a:r>
              <a:rPr lang="en-US" u="sng" dirty="0"/>
              <a:t>Reimbursement at “full commercial coach fare”</a:t>
            </a:r>
          </a:p>
          <a:p>
            <a:pPr lvl="1"/>
            <a:r>
              <a:rPr lang="en-US" dirty="0"/>
              <a:t>Approval Authority is at the four-star ACOM level (delegable to a three-star DCG)</a:t>
            </a:r>
          </a:p>
          <a:p>
            <a:endParaRPr lang="en-US" dirty="0"/>
          </a:p>
        </p:txBody>
      </p:sp>
    </p:spTree>
    <p:extLst>
      <p:ext uri="{BB962C8B-B14F-4D97-AF65-F5344CB8AC3E}">
        <p14:creationId xmlns:p14="http://schemas.microsoft.com/office/powerpoint/2010/main" val="19317196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8223D-B582-535A-0C91-2251804550F2}"/>
              </a:ext>
            </a:extLst>
          </p:cNvPr>
          <p:cNvSpPr>
            <a:spLocks noGrp="1"/>
          </p:cNvSpPr>
          <p:nvPr>
            <p:ph type="title"/>
          </p:nvPr>
        </p:nvSpPr>
        <p:spPr/>
        <p:txBody>
          <a:bodyPr/>
          <a:lstStyle/>
          <a:p>
            <a:r>
              <a:rPr lang="en-US" dirty="0"/>
              <a:t>MILAIR – Spousal Travel Flow Chart</a:t>
            </a:r>
          </a:p>
        </p:txBody>
      </p:sp>
      <p:grpSp>
        <p:nvGrpSpPr>
          <p:cNvPr id="4" name="Group 3">
            <a:extLst>
              <a:ext uri="{FF2B5EF4-FFF2-40B4-BE49-F238E27FC236}">
                <a16:creationId xmlns:a16="http://schemas.microsoft.com/office/drawing/2014/main" id="{F8B92440-9453-3A0E-889F-97EECD715544}"/>
              </a:ext>
            </a:extLst>
          </p:cNvPr>
          <p:cNvGrpSpPr/>
          <p:nvPr/>
        </p:nvGrpSpPr>
        <p:grpSpPr>
          <a:xfrm>
            <a:off x="1408659" y="1904999"/>
            <a:ext cx="9372600" cy="4853261"/>
            <a:chOff x="525740" y="1664612"/>
            <a:chExt cx="8186814" cy="4771294"/>
          </a:xfrm>
          <a:solidFill>
            <a:schemeClr val="tx1"/>
          </a:solidFill>
        </p:grpSpPr>
        <p:sp>
          <p:nvSpPr>
            <p:cNvPr id="5" name="Flowchart: Process 4">
              <a:extLst>
                <a:ext uri="{FF2B5EF4-FFF2-40B4-BE49-F238E27FC236}">
                  <a16:creationId xmlns:a16="http://schemas.microsoft.com/office/drawing/2014/main" id="{9B349A7E-DA1E-A679-4D12-9719F9DC9E68}"/>
                </a:ext>
              </a:extLst>
            </p:cNvPr>
            <p:cNvSpPr/>
            <p:nvPr/>
          </p:nvSpPr>
          <p:spPr>
            <a:xfrm>
              <a:off x="574918" y="1828801"/>
              <a:ext cx="3401426" cy="459486"/>
            </a:xfrm>
            <a:prstGeom prst="flowChartProcess">
              <a:avLst/>
            </a:prstGeom>
            <a:grp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bg1"/>
                  </a:solidFill>
                  <a:latin typeface="Arial" panose="020B0604020202020204" pitchFamily="34" charset="0"/>
                  <a:cs typeface="Arial" panose="020B0604020202020204" pitchFamily="34" charset="0"/>
                </a:rPr>
                <a:t>Legitimately performing a direct service for the Government</a:t>
              </a:r>
            </a:p>
          </p:txBody>
        </p:sp>
        <p:cxnSp>
          <p:nvCxnSpPr>
            <p:cNvPr id="6" name="Straight Arrow Connector 5">
              <a:extLst>
                <a:ext uri="{FF2B5EF4-FFF2-40B4-BE49-F238E27FC236}">
                  <a16:creationId xmlns:a16="http://schemas.microsoft.com/office/drawing/2014/main" id="{EA9108DF-F060-01DE-59B4-F658F3A5CFBE}"/>
                </a:ext>
              </a:extLst>
            </p:cNvPr>
            <p:cNvCxnSpPr>
              <a:cxnSpLocks/>
              <a:stCxn id="5" idx="2"/>
              <a:endCxn id="12" idx="0"/>
            </p:cNvCxnSpPr>
            <p:nvPr/>
          </p:nvCxnSpPr>
          <p:spPr>
            <a:xfrm flipH="1">
              <a:off x="2232765" y="2288287"/>
              <a:ext cx="42866" cy="471860"/>
            </a:xfrm>
            <a:prstGeom prst="straightConnector1">
              <a:avLst/>
            </a:prstGeom>
            <a:grpFill/>
            <a:ln w="53975">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AC03A504-7D50-E085-7547-2D6CAED5F3BB}"/>
                </a:ext>
              </a:extLst>
            </p:cNvPr>
            <p:cNvSpPr txBox="1"/>
            <p:nvPr/>
          </p:nvSpPr>
          <p:spPr>
            <a:xfrm>
              <a:off x="4030227" y="1664612"/>
              <a:ext cx="492443" cy="276999"/>
            </a:xfrm>
            <a:prstGeom prst="rect">
              <a:avLst/>
            </a:prstGeom>
            <a:grpFill/>
          </p:spPr>
          <p:txBody>
            <a:bodyPr wrap="square" rtlCol="0">
              <a:spAutoFit/>
            </a:bodyPr>
            <a:lstStyle/>
            <a:p>
              <a:r>
                <a:rPr lang="en-US" sz="1200" dirty="0">
                  <a:solidFill>
                    <a:schemeClr val="bg1"/>
                  </a:solidFill>
                  <a:latin typeface="Arial" panose="020B0604020202020204" pitchFamily="34" charset="0"/>
                  <a:cs typeface="Arial" panose="020B0604020202020204" pitchFamily="34" charset="0"/>
                </a:rPr>
                <a:t>YES</a:t>
              </a:r>
            </a:p>
          </p:txBody>
        </p:sp>
        <p:sp>
          <p:nvSpPr>
            <p:cNvPr id="8" name="TextBox 7">
              <a:extLst>
                <a:ext uri="{FF2B5EF4-FFF2-40B4-BE49-F238E27FC236}">
                  <a16:creationId xmlns:a16="http://schemas.microsoft.com/office/drawing/2014/main" id="{5A49EDF9-F1BE-4CEA-D7C1-7C4F805FFD82}"/>
                </a:ext>
              </a:extLst>
            </p:cNvPr>
            <p:cNvSpPr txBox="1"/>
            <p:nvPr/>
          </p:nvSpPr>
          <p:spPr>
            <a:xfrm>
              <a:off x="2474012" y="2404961"/>
              <a:ext cx="415498" cy="276999"/>
            </a:xfrm>
            <a:prstGeom prst="rect">
              <a:avLst/>
            </a:prstGeom>
            <a:grpFill/>
          </p:spPr>
          <p:txBody>
            <a:bodyPr wrap="square" rtlCol="0">
              <a:spAutoFit/>
            </a:bodyPr>
            <a:lstStyle/>
            <a:p>
              <a:r>
                <a:rPr lang="en-US" sz="1200" dirty="0">
                  <a:solidFill>
                    <a:schemeClr val="bg1"/>
                  </a:solidFill>
                  <a:latin typeface="Arial" panose="020B0604020202020204" pitchFamily="34" charset="0"/>
                  <a:cs typeface="Arial" panose="020B0604020202020204" pitchFamily="34" charset="0"/>
                </a:rPr>
                <a:t>NO</a:t>
              </a:r>
            </a:p>
          </p:txBody>
        </p:sp>
        <p:sp>
          <p:nvSpPr>
            <p:cNvPr id="9" name="Flowchart: Process 8">
              <a:extLst>
                <a:ext uri="{FF2B5EF4-FFF2-40B4-BE49-F238E27FC236}">
                  <a16:creationId xmlns:a16="http://schemas.microsoft.com/office/drawing/2014/main" id="{ADCB270C-B59C-9543-6949-39345AF6868F}"/>
                </a:ext>
              </a:extLst>
            </p:cNvPr>
            <p:cNvSpPr/>
            <p:nvPr/>
          </p:nvSpPr>
          <p:spPr>
            <a:xfrm>
              <a:off x="4710835" y="1776666"/>
              <a:ext cx="1367979" cy="563756"/>
            </a:xfrm>
            <a:prstGeom prst="flowChartProcess">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bg1"/>
                  </a:solidFill>
                  <a:latin typeface="Arial" panose="020B0604020202020204" pitchFamily="34" charset="0"/>
                  <a:cs typeface="Arial" panose="020B0604020202020204" pitchFamily="34" charset="0"/>
                </a:rPr>
                <a:t>Authority </a:t>
              </a:r>
            </a:p>
            <a:p>
              <a:pPr algn="ctr"/>
              <a:r>
                <a:rPr lang="en-US" sz="1050" dirty="0">
                  <a:solidFill>
                    <a:schemeClr val="bg1"/>
                  </a:solidFill>
                  <a:latin typeface="Arial" panose="020B0604020202020204" pitchFamily="34" charset="0"/>
                  <a:cs typeface="Arial" panose="020B0604020202020204" pitchFamily="34" charset="0"/>
                </a:rPr>
                <a:t>JTR, Para 030501-A12</a:t>
              </a:r>
            </a:p>
          </p:txBody>
        </p:sp>
        <p:sp>
          <p:nvSpPr>
            <p:cNvPr id="10" name="TextBox 9">
              <a:extLst>
                <a:ext uri="{FF2B5EF4-FFF2-40B4-BE49-F238E27FC236}">
                  <a16:creationId xmlns:a16="http://schemas.microsoft.com/office/drawing/2014/main" id="{ABD73C00-CDB7-A15B-2FFD-4EA60130DE5B}"/>
                </a:ext>
              </a:extLst>
            </p:cNvPr>
            <p:cNvSpPr txBox="1"/>
            <p:nvPr/>
          </p:nvSpPr>
          <p:spPr>
            <a:xfrm>
              <a:off x="6084364" y="1664613"/>
              <a:ext cx="492443" cy="276999"/>
            </a:xfrm>
            <a:prstGeom prst="rect">
              <a:avLst/>
            </a:prstGeom>
            <a:grpFill/>
          </p:spPr>
          <p:txBody>
            <a:bodyPr wrap="square" rtlCol="0">
              <a:spAutoFit/>
            </a:bodyPr>
            <a:lstStyle/>
            <a:p>
              <a:r>
                <a:rPr lang="en-US" sz="1200" dirty="0">
                  <a:solidFill>
                    <a:schemeClr val="bg1"/>
                  </a:solidFill>
                  <a:latin typeface="Arial" panose="020B0604020202020204" pitchFamily="34" charset="0"/>
                  <a:cs typeface="Arial" panose="020B0604020202020204" pitchFamily="34" charset="0"/>
                </a:rPr>
                <a:t>YES</a:t>
              </a:r>
            </a:p>
          </p:txBody>
        </p:sp>
        <p:sp>
          <p:nvSpPr>
            <p:cNvPr id="11" name="Flowchart: Process 10">
              <a:extLst>
                <a:ext uri="{FF2B5EF4-FFF2-40B4-BE49-F238E27FC236}">
                  <a16:creationId xmlns:a16="http://schemas.microsoft.com/office/drawing/2014/main" id="{02490FD7-7E34-2BEA-A149-42FB5A9F523D}"/>
                </a:ext>
              </a:extLst>
            </p:cNvPr>
            <p:cNvSpPr/>
            <p:nvPr/>
          </p:nvSpPr>
          <p:spPr>
            <a:xfrm>
              <a:off x="6616830" y="1716384"/>
              <a:ext cx="2095724" cy="684320"/>
            </a:xfrm>
            <a:prstGeom prst="flowChartProcess">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bg1"/>
                  </a:solidFill>
                  <a:latin typeface="Arial" panose="020B0604020202020204" pitchFamily="34" charset="0"/>
                  <a:cs typeface="Arial" panose="020B0604020202020204" pitchFamily="34" charset="0"/>
                </a:rPr>
                <a:t>Non-reimbursable COMAIR or</a:t>
              </a:r>
            </a:p>
            <a:p>
              <a:pPr algn="ctr"/>
              <a:r>
                <a:rPr lang="en-US" sz="1050" dirty="0">
                  <a:solidFill>
                    <a:schemeClr val="bg1"/>
                  </a:solidFill>
                  <a:latin typeface="Arial" panose="020B0604020202020204" pitchFamily="34" charset="0"/>
                  <a:cs typeface="Arial" panose="020B0604020202020204" pitchFamily="34" charset="0"/>
                </a:rPr>
                <a:t>Non-reimbursable MILAIR</a:t>
              </a:r>
            </a:p>
          </p:txBody>
        </p:sp>
        <p:sp>
          <p:nvSpPr>
            <p:cNvPr id="12" name="Flowchart: Alternate Process 11">
              <a:extLst>
                <a:ext uri="{FF2B5EF4-FFF2-40B4-BE49-F238E27FC236}">
                  <a16:creationId xmlns:a16="http://schemas.microsoft.com/office/drawing/2014/main" id="{387F828B-BB72-81F1-7D58-A4542B461081}"/>
                </a:ext>
              </a:extLst>
            </p:cNvPr>
            <p:cNvSpPr/>
            <p:nvPr/>
          </p:nvSpPr>
          <p:spPr>
            <a:xfrm>
              <a:off x="525740" y="2760147"/>
              <a:ext cx="3414050" cy="2043327"/>
            </a:xfrm>
            <a:prstGeom prst="flowChartAlternateProcess">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a:r>
                <a:rPr lang="en-US" sz="1050" dirty="0">
                  <a:solidFill>
                    <a:schemeClr val="bg1"/>
                  </a:solidFill>
                  <a:latin typeface="Arial" panose="020B0604020202020204" pitchFamily="34" charset="0"/>
                  <a:cs typeface="Arial" panose="020B0604020202020204" pitchFamily="34" charset="0"/>
                </a:rPr>
                <a:t>(1) Attend a function in which the DoD Sponsor is participating an official capacity and in which the spouse is to address those assembled or otherwise play an active role and visible part; or</a:t>
              </a:r>
            </a:p>
            <a:p>
              <a:pPr algn="l"/>
              <a:r>
                <a:rPr lang="en-US" sz="1050" dirty="0">
                  <a:solidFill>
                    <a:schemeClr val="bg1"/>
                  </a:solidFill>
                  <a:latin typeface="Arial" panose="020B0604020202020204" pitchFamily="34" charset="0"/>
                  <a:cs typeface="Arial" panose="020B0604020202020204" pitchFamily="34" charset="0"/>
                </a:rPr>
                <a:t>(2) Attend a function attended by spouses of community leaders, government officials, foreign dignitaries, or foreign military officers with whom the Sponsor is meeting in an official capacity; or</a:t>
              </a:r>
            </a:p>
            <a:p>
              <a:pPr algn="l"/>
              <a:r>
                <a:rPr lang="en-US" sz="1050" dirty="0">
                  <a:solidFill>
                    <a:schemeClr val="bg1"/>
                  </a:solidFill>
                  <a:latin typeface="Arial" panose="020B0604020202020204" pitchFamily="34" charset="0"/>
                  <a:cs typeface="Arial" panose="020B0604020202020204" pitchFamily="34" charset="0"/>
                </a:rPr>
                <a:t>(3) Attend a function where a substantial</a:t>
              </a:r>
            </a:p>
            <a:p>
              <a:pPr algn="l"/>
              <a:r>
                <a:rPr lang="en-US" sz="1050" dirty="0">
                  <a:solidFill>
                    <a:schemeClr val="bg1"/>
                  </a:solidFill>
                  <a:latin typeface="Arial" panose="020B0604020202020204" pitchFamily="34" charset="0"/>
                  <a:cs typeface="Arial" panose="020B0604020202020204" pitchFamily="34" charset="0"/>
                </a:rPr>
                <a:t>portion of those present are military families or where the focus is on matters of particular concern to military families.</a:t>
              </a:r>
            </a:p>
          </p:txBody>
        </p:sp>
        <p:sp>
          <p:nvSpPr>
            <p:cNvPr id="13" name="TextBox 12">
              <a:extLst>
                <a:ext uri="{FF2B5EF4-FFF2-40B4-BE49-F238E27FC236}">
                  <a16:creationId xmlns:a16="http://schemas.microsoft.com/office/drawing/2014/main" id="{E0B425BA-1817-5648-1E88-89F9BE0727FC}"/>
                </a:ext>
              </a:extLst>
            </p:cNvPr>
            <p:cNvSpPr txBox="1"/>
            <p:nvPr/>
          </p:nvSpPr>
          <p:spPr>
            <a:xfrm>
              <a:off x="4030227" y="3087960"/>
              <a:ext cx="492443" cy="276999"/>
            </a:xfrm>
            <a:prstGeom prst="rect">
              <a:avLst/>
            </a:prstGeom>
            <a:grpFill/>
          </p:spPr>
          <p:txBody>
            <a:bodyPr wrap="square" rtlCol="0">
              <a:spAutoFit/>
            </a:bodyPr>
            <a:lstStyle/>
            <a:p>
              <a:r>
                <a:rPr lang="en-US" sz="1200" dirty="0">
                  <a:solidFill>
                    <a:schemeClr val="bg1"/>
                  </a:solidFill>
                  <a:latin typeface="Arial" panose="020B0604020202020204" pitchFamily="34" charset="0"/>
                  <a:cs typeface="Arial" panose="020B0604020202020204" pitchFamily="34" charset="0"/>
                </a:rPr>
                <a:t>YES</a:t>
              </a:r>
            </a:p>
          </p:txBody>
        </p:sp>
        <p:cxnSp>
          <p:nvCxnSpPr>
            <p:cNvPr id="14" name="Straight Arrow Connector 13">
              <a:extLst>
                <a:ext uri="{FF2B5EF4-FFF2-40B4-BE49-F238E27FC236}">
                  <a16:creationId xmlns:a16="http://schemas.microsoft.com/office/drawing/2014/main" id="{A019623B-2B70-F21D-F536-56252F35F848}"/>
                </a:ext>
              </a:extLst>
            </p:cNvPr>
            <p:cNvCxnSpPr>
              <a:cxnSpLocks/>
            </p:cNvCxnSpPr>
            <p:nvPr/>
          </p:nvCxnSpPr>
          <p:spPr>
            <a:xfrm>
              <a:off x="3934826" y="3453387"/>
              <a:ext cx="776009" cy="1"/>
            </a:xfrm>
            <a:prstGeom prst="straightConnector1">
              <a:avLst/>
            </a:prstGeom>
            <a:grpFill/>
            <a:ln w="539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DE353613-2058-9575-AE04-1A2051C5710B}"/>
                </a:ext>
              </a:extLst>
            </p:cNvPr>
            <p:cNvSpPr txBox="1"/>
            <p:nvPr/>
          </p:nvSpPr>
          <p:spPr>
            <a:xfrm>
              <a:off x="6084364" y="3110614"/>
              <a:ext cx="492443" cy="276999"/>
            </a:xfrm>
            <a:prstGeom prst="rect">
              <a:avLst/>
            </a:prstGeom>
            <a:grpFill/>
          </p:spPr>
          <p:txBody>
            <a:bodyPr wrap="square" rtlCol="0">
              <a:spAutoFit/>
            </a:bodyPr>
            <a:lstStyle/>
            <a:p>
              <a:r>
                <a:rPr lang="en-US" sz="1200" dirty="0">
                  <a:solidFill>
                    <a:schemeClr val="bg1"/>
                  </a:solidFill>
                  <a:latin typeface="Arial" panose="020B0604020202020204" pitchFamily="34" charset="0"/>
                  <a:cs typeface="Arial" panose="020B0604020202020204" pitchFamily="34" charset="0"/>
                </a:rPr>
                <a:t>YES</a:t>
              </a:r>
            </a:p>
          </p:txBody>
        </p:sp>
        <p:sp>
          <p:nvSpPr>
            <p:cNvPr id="16" name="Rectangle: Rounded Corners 15">
              <a:extLst>
                <a:ext uri="{FF2B5EF4-FFF2-40B4-BE49-F238E27FC236}">
                  <a16:creationId xmlns:a16="http://schemas.microsoft.com/office/drawing/2014/main" id="{35CFC491-0308-7A16-266B-14AF1F25EFCD}"/>
                </a:ext>
              </a:extLst>
            </p:cNvPr>
            <p:cNvSpPr/>
            <p:nvPr/>
          </p:nvSpPr>
          <p:spPr>
            <a:xfrm>
              <a:off x="4710835" y="3138299"/>
              <a:ext cx="1367979" cy="630176"/>
            </a:xfrm>
            <a:prstGeom prst="roundRect">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bg1"/>
                  </a:solidFill>
                  <a:latin typeface="Arial" panose="020B0604020202020204" pitchFamily="34" charset="0"/>
                  <a:cs typeface="Arial" panose="020B0604020202020204" pitchFamily="34" charset="0"/>
                </a:rPr>
                <a:t>Authority </a:t>
              </a:r>
            </a:p>
            <a:p>
              <a:pPr algn="ctr"/>
              <a:r>
                <a:rPr lang="en-US" sz="1050" dirty="0">
                  <a:solidFill>
                    <a:schemeClr val="bg1"/>
                  </a:solidFill>
                  <a:latin typeface="Arial" panose="020B0604020202020204" pitchFamily="34" charset="0"/>
                  <a:cs typeface="Arial" panose="020B0604020202020204" pitchFamily="34" charset="0"/>
                </a:rPr>
                <a:t> </a:t>
              </a:r>
              <a:r>
                <a:rPr lang="fr-FR" sz="1050" dirty="0">
                  <a:solidFill>
                    <a:schemeClr val="bg1"/>
                  </a:solidFill>
                  <a:latin typeface="Arial" panose="020B0604020202020204" pitchFamily="34" charset="0"/>
                  <a:ea typeface="Calibri" panose="020F0502020204030204" pitchFamily="34" charset="0"/>
                  <a:cs typeface="Arial" panose="020B0604020202020204" pitchFamily="34" charset="0"/>
                </a:rPr>
                <a:t>DODD 4500.56, </a:t>
              </a:r>
              <a:r>
                <a:rPr lang="fr-FR" sz="1050" dirty="0" err="1">
                  <a:solidFill>
                    <a:schemeClr val="bg1"/>
                  </a:solidFill>
                  <a:latin typeface="Arial" panose="020B0604020202020204" pitchFamily="34" charset="0"/>
                  <a:ea typeface="Calibri" panose="020F0502020204030204" pitchFamily="34" charset="0"/>
                  <a:cs typeface="Arial" panose="020B0604020202020204" pitchFamily="34" charset="0"/>
                </a:rPr>
                <a:t>Encl</a:t>
              </a:r>
              <a:r>
                <a:rPr lang="fr-FR" sz="1050" dirty="0">
                  <a:solidFill>
                    <a:schemeClr val="bg1"/>
                  </a:solidFill>
                  <a:latin typeface="Arial" panose="020B0604020202020204" pitchFamily="34" charset="0"/>
                  <a:ea typeface="Calibri" panose="020F0502020204030204" pitchFamily="34" charset="0"/>
                  <a:cs typeface="Arial" panose="020B0604020202020204" pitchFamily="34" charset="0"/>
                </a:rPr>
                <a:t> 3, Para 5</a:t>
              </a:r>
              <a:endParaRPr lang="en-US" sz="1050" dirty="0">
                <a:solidFill>
                  <a:schemeClr val="bg1"/>
                </a:solidFill>
                <a:latin typeface="Arial" panose="020B0604020202020204" pitchFamily="34" charset="0"/>
                <a:cs typeface="Arial" panose="020B0604020202020204" pitchFamily="34" charset="0"/>
              </a:endParaRPr>
            </a:p>
          </p:txBody>
        </p:sp>
        <p:cxnSp>
          <p:nvCxnSpPr>
            <p:cNvPr id="17" name="Straight Arrow Connector 16">
              <a:extLst>
                <a:ext uri="{FF2B5EF4-FFF2-40B4-BE49-F238E27FC236}">
                  <a16:creationId xmlns:a16="http://schemas.microsoft.com/office/drawing/2014/main" id="{DB25A566-023A-C97D-335A-EB76F612616E}"/>
                </a:ext>
              </a:extLst>
            </p:cNvPr>
            <p:cNvCxnSpPr>
              <a:cxnSpLocks/>
              <a:stCxn id="9" idx="3"/>
              <a:endCxn id="11" idx="1"/>
            </p:cNvCxnSpPr>
            <p:nvPr/>
          </p:nvCxnSpPr>
          <p:spPr>
            <a:xfrm>
              <a:off x="6078814" y="2058544"/>
              <a:ext cx="538017" cy="0"/>
            </a:xfrm>
            <a:prstGeom prst="straightConnector1">
              <a:avLst/>
            </a:prstGeom>
            <a:grpFill/>
            <a:ln w="539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EF41B464-6E61-8576-BD46-4D76D4E30FBF}"/>
                </a:ext>
              </a:extLst>
            </p:cNvPr>
            <p:cNvCxnSpPr>
              <a:cxnSpLocks/>
            </p:cNvCxnSpPr>
            <p:nvPr/>
          </p:nvCxnSpPr>
          <p:spPr>
            <a:xfrm flipV="1">
              <a:off x="6078813" y="3453386"/>
              <a:ext cx="546710" cy="2"/>
            </a:xfrm>
            <a:prstGeom prst="straightConnector1">
              <a:avLst/>
            </a:prstGeom>
            <a:grpFill/>
            <a:ln w="539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Rounded Corners 18">
              <a:extLst>
                <a:ext uri="{FF2B5EF4-FFF2-40B4-BE49-F238E27FC236}">
                  <a16:creationId xmlns:a16="http://schemas.microsoft.com/office/drawing/2014/main" id="{84EF04ED-F982-1D2F-7C7D-093CB8DC2DBE}"/>
                </a:ext>
              </a:extLst>
            </p:cNvPr>
            <p:cNvSpPr/>
            <p:nvPr/>
          </p:nvSpPr>
          <p:spPr>
            <a:xfrm>
              <a:off x="6625523" y="3138299"/>
              <a:ext cx="2078339" cy="630173"/>
            </a:xfrm>
            <a:prstGeom prst="roundRect">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bg1"/>
                  </a:solidFill>
                  <a:latin typeface="Arial" panose="020B0604020202020204" pitchFamily="34" charset="0"/>
                  <a:cs typeface="Arial" panose="020B0604020202020204" pitchFamily="34" charset="0"/>
                </a:rPr>
                <a:t>Non-reimbursable MILAIR</a:t>
              </a:r>
            </a:p>
          </p:txBody>
        </p:sp>
        <p:sp>
          <p:nvSpPr>
            <p:cNvPr id="20" name="TextBox 19">
              <a:extLst>
                <a:ext uri="{FF2B5EF4-FFF2-40B4-BE49-F238E27FC236}">
                  <a16:creationId xmlns:a16="http://schemas.microsoft.com/office/drawing/2014/main" id="{13F4057C-B001-0F29-586A-FA5BBFED119B}"/>
                </a:ext>
              </a:extLst>
            </p:cNvPr>
            <p:cNvSpPr txBox="1"/>
            <p:nvPr/>
          </p:nvSpPr>
          <p:spPr>
            <a:xfrm>
              <a:off x="5535748" y="3843608"/>
              <a:ext cx="415498" cy="276999"/>
            </a:xfrm>
            <a:prstGeom prst="rect">
              <a:avLst/>
            </a:prstGeom>
            <a:grpFill/>
          </p:spPr>
          <p:txBody>
            <a:bodyPr wrap="square" rtlCol="0">
              <a:spAutoFit/>
            </a:bodyPr>
            <a:lstStyle/>
            <a:p>
              <a:r>
                <a:rPr lang="en-US" sz="1200" dirty="0">
                  <a:solidFill>
                    <a:schemeClr val="bg1"/>
                  </a:solidFill>
                  <a:latin typeface="Arial" panose="020B0604020202020204" pitchFamily="34" charset="0"/>
                  <a:cs typeface="Arial" panose="020B0604020202020204" pitchFamily="34" charset="0"/>
                </a:rPr>
                <a:t>NO</a:t>
              </a:r>
            </a:p>
          </p:txBody>
        </p:sp>
        <p:cxnSp>
          <p:nvCxnSpPr>
            <p:cNvPr id="21" name="Straight Arrow Connector 20">
              <a:extLst>
                <a:ext uri="{FF2B5EF4-FFF2-40B4-BE49-F238E27FC236}">
                  <a16:creationId xmlns:a16="http://schemas.microsoft.com/office/drawing/2014/main" id="{0A4010B1-AEA1-2813-543D-CA1A1BBF2356}"/>
                </a:ext>
              </a:extLst>
            </p:cNvPr>
            <p:cNvCxnSpPr>
              <a:cxnSpLocks/>
            </p:cNvCxnSpPr>
            <p:nvPr/>
          </p:nvCxnSpPr>
          <p:spPr>
            <a:xfrm>
              <a:off x="5394824" y="3768475"/>
              <a:ext cx="1" cy="426019"/>
            </a:xfrm>
            <a:prstGeom prst="straightConnector1">
              <a:avLst/>
            </a:prstGeom>
            <a:grpFill/>
            <a:ln w="53975">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22" name="Rectangle: Rounded Corners 21">
              <a:extLst>
                <a:ext uri="{FF2B5EF4-FFF2-40B4-BE49-F238E27FC236}">
                  <a16:creationId xmlns:a16="http://schemas.microsoft.com/office/drawing/2014/main" id="{FA8B4A88-AE7F-5A09-180A-F9FA3C683AE5}"/>
                </a:ext>
              </a:extLst>
            </p:cNvPr>
            <p:cNvSpPr/>
            <p:nvPr/>
          </p:nvSpPr>
          <p:spPr>
            <a:xfrm>
              <a:off x="4710835" y="4194494"/>
              <a:ext cx="1367979" cy="459486"/>
            </a:xfrm>
            <a:prstGeom prst="roundRect">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bg1"/>
                  </a:solidFill>
                  <a:latin typeface="Arial" panose="020B0604020202020204" pitchFamily="34" charset="0"/>
                  <a:cs typeface="Arial" panose="020B0604020202020204" pitchFamily="34" charset="0"/>
                </a:rPr>
                <a:t>Spouse pays for COMAIR (Unless Unofficial Travel)</a:t>
              </a:r>
            </a:p>
          </p:txBody>
        </p:sp>
        <p:cxnSp>
          <p:nvCxnSpPr>
            <p:cNvPr id="23" name="Straight Arrow Connector 22">
              <a:extLst>
                <a:ext uri="{FF2B5EF4-FFF2-40B4-BE49-F238E27FC236}">
                  <a16:creationId xmlns:a16="http://schemas.microsoft.com/office/drawing/2014/main" id="{066A6331-6DA5-7112-EBBB-30587FDEC3C4}"/>
                </a:ext>
              </a:extLst>
            </p:cNvPr>
            <p:cNvCxnSpPr>
              <a:cxnSpLocks/>
            </p:cNvCxnSpPr>
            <p:nvPr/>
          </p:nvCxnSpPr>
          <p:spPr>
            <a:xfrm flipH="1">
              <a:off x="2230283" y="4803474"/>
              <a:ext cx="2482" cy="456456"/>
            </a:xfrm>
            <a:prstGeom prst="straightConnector1">
              <a:avLst/>
            </a:prstGeom>
            <a:grpFill/>
            <a:ln w="53975">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B9630CC8-034E-F951-9416-E05214897F6C}"/>
                </a:ext>
              </a:extLst>
            </p:cNvPr>
            <p:cNvSpPr txBox="1"/>
            <p:nvPr/>
          </p:nvSpPr>
          <p:spPr>
            <a:xfrm>
              <a:off x="2474012" y="4904744"/>
              <a:ext cx="415498" cy="276999"/>
            </a:xfrm>
            <a:prstGeom prst="rect">
              <a:avLst/>
            </a:prstGeom>
            <a:grpFill/>
          </p:spPr>
          <p:txBody>
            <a:bodyPr wrap="square" rtlCol="0">
              <a:spAutoFit/>
            </a:bodyPr>
            <a:lstStyle/>
            <a:p>
              <a:r>
                <a:rPr lang="en-US" sz="1200" dirty="0">
                  <a:solidFill>
                    <a:schemeClr val="bg1"/>
                  </a:solidFill>
                  <a:latin typeface="Arial" panose="020B0604020202020204" pitchFamily="34" charset="0"/>
                  <a:cs typeface="Arial" panose="020B0604020202020204" pitchFamily="34" charset="0"/>
                </a:rPr>
                <a:t>NO</a:t>
              </a:r>
            </a:p>
          </p:txBody>
        </p:sp>
        <p:cxnSp>
          <p:nvCxnSpPr>
            <p:cNvPr id="25" name="Straight Arrow Connector 24">
              <a:extLst>
                <a:ext uri="{FF2B5EF4-FFF2-40B4-BE49-F238E27FC236}">
                  <a16:creationId xmlns:a16="http://schemas.microsoft.com/office/drawing/2014/main" id="{31F3D935-FB48-0D69-3041-45D995ADA246}"/>
                </a:ext>
              </a:extLst>
            </p:cNvPr>
            <p:cNvCxnSpPr>
              <a:cxnSpLocks/>
              <a:stCxn id="5" idx="3"/>
              <a:endCxn id="9" idx="1"/>
            </p:cNvCxnSpPr>
            <p:nvPr/>
          </p:nvCxnSpPr>
          <p:spPr>
            <a:xfrm>
              <a:off x="3976344" y="2058544"/>
              <a:ext cx="734491" cy="1"/>
            </a:xfrm>
            <a:prstGeom prst="straightConnector1">
              <a:avLst/>
            </a:prstGeom>
            <a:grpFill/>
            <a:ln w="539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Flowchart: Terminator 25">
              <a:extLst>
                <a:ext uri="{FF2B5EF4-FFF2-40B4-BE49-F238E27FC236}">
                  <a16:creationId xmlns:a16="http://schemas.microsoft.com/office/drawing/2014/main" id="{9083932F-AB13-F046-72C9-B255605227D3}"/>
                </a:ext>
              </a:extLst>
            </p:cNvPr>
            <p:cNvSpPr/>
            <p:nvPr/>
          </p:nvSpPr>
          <p:spPr>
            <a:xfrm>
              <a:off x="525740" y="5259930"/>
              <a:ext cx="3409087" cy="459486"/>
            </a:xfrm>
            <a:prstGeom prst="flowChartTerminator">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bg1"/>
                  </a:solidFill>
                  <a:latin typeface="Arial" panose="020B0604020202020204" pitchFamily="34" charset="0"/>
                  <a:cs typeface="Arial" panose="020B0604020202020204" pitchFamily="34" charset="0"/>
                </a:rPr>
                <a:t>Unofficial Travel</a:t>
              </a:r>
            </a:p>
          </p:txBody>
        </p:sp>
        <p:cxnSp>
          <p:nvCxnSpPr>
            <p:cNvPr id="27" name="Straight Arrow Connector 26">
              <a:extLst>
                <a:ext uri="{FF2B5EF4-FFF2-40B4-BE49-F238E27FC236}">
                  <a16:creationId xmlns:a16="http://schemas.microsoft.com/office/drawing/2014/main" id="{B5039A00-247F-1979-1F9A-FC11E79BC7C2}"/>
                </a:ext>
              </a:extLst>
            </p:cNvPr>
            <p:cNvCxnSpPr>
              <a:cxnSpLocks/>
            </p:cNvCxnSpPr>
            <p:nvPr/>
          </p:nvCxnSpPr>
          <p:spPr>
            <a:xfrm>
              <a:off x="3950988" y="5489673"/>
              <a:ext cx="766814" cy="0"/>
            </a:xfrm>
            <a:prstGeom prst="straightConnector1">
              <a:avLst/>
            </a:prstGeom>
            <a:grpFill/>
            <a:ln w="539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9C366961-2F63-C458-CDB4-5C01D8B90691}"/>
                </a:ext>
              </a:extLst>
            </p:cNvPr>
            <p:cNvSpPr txBox="1"/>
            <p:nvPr/>
          </p:nvSpPr>
          <p:spPr>
            <a:xfrm>
              <a:off x="4048940" y="5058352"/>
              <a:ext cx="523873" cy="276999"/>
            </a:xfrm>
            <a:prstGeom prst="rect">
              <a:avLst/>
            </a:prstGeom>
            <a:grpFill/>
          </p:spPr>
          <p:txBody>
            <a:bodyPr wrap="square">
              <a:spAutoFit/>
            </a:bodyPr>
            <a:lstStyle/>
            <a:p>
              <a:r>
                <a:rPr lang="en-US" sz="1200" dirty="0">
                  <a:solidFill>
                    <a:schemeClr val="bg1"/>
                  </a:solidFill>
                  <a:latin typeface="Arial" panose="020B0604020202020204" pitchFamily="34" charset="0"/>
                  <a:cs typeface="Arial" panose="020B0604020202020204" pitchFamily="34" charset="0"/>
                </a:rPr>
                <a:t>YES</a:t>
              </a:r>
              <a:endParaRPr lang="en-US" sz="1200" dirty="0">
                <a:solidFill>
                  <a:schemeClr val="bg1"/>
                </a:solidFill>
              </a:endParaRPr>
            </a:p>
          </p:txBody>
        </p:sp>
        <p:sp>
          <p:nvSpPr>
            <p:cNvPr id="29" name="Flowchart: Terminator 28">
              <a:extLst>
                <a:ext uri="{FF2B5EF4-FFF2-40B4-BE49-F238E27FC236}">
                  <a16:creationId xmlns:a16="http://schemas.microsoft.com/office/drawing/2014/main" id="{DBC356C5-30C6-66C3-36E7-C4AD647D7E88}"/>
                </a:ext>
              </a:extLst>
            </p:cNvPr>
            <p:cNvSpPr/>
            <p:nvPr/>
          </p:nvSpPr>
          <p:spPr>
            <a:xfrm>
              <a:off x="4710835" y="5259930"/>
              <a:ext cx="1367979" cy="472739"/>
            </a:xfrm>
            <a:prstGeom prst="flowChartTerminator">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bg1"/>
                  </a:solidFill>
                  <a:latin typeface="Arial" panose="020B0604020202020204" pitchFamily="34" charset="0"/>
                  <a:cs typeface="Arial" panose="020B0604020202020204" pitchFamily="34" charset="0"/>
                </a:rPr>
                <a:t>Authority </a:t>
              </a:r>
            </a:p>
            <a:p>
              <a:pPr algn="ctr"/>
              <a:r>
                <a:rPr lang="en-US" sz="1050" dirty="0">
                  <a:solidFill>
                    <a:schemeClr val="bg1"/>
                  </a:solidFill>
                  <a:latin typeface="Arial" panose="020B0604020202020204" pitchFamily="34" charset="0"/>
                  <a:cs typeface="Arial" panose="020B0604020202020204" pitchFamily="34" charset="0"/>
                </a:rPr>
                <a:t> </a:t>
              </a:r>
              <a:r>
                <a:rPr lang="fr-FR" sz="1050" dirty="0">
                  <a:solidFill>
                    <a:schemeClr val="bg1"/>
                  </a:solidFill>
                  <a:latin typeface="Arial" panose="020B0604020202020204" pitchFamily="34" charset="0"/>
                  <a:ea typeface="Calibri" panose="020F0502020204030204" pitchFamily="34" charset="0"/>
                  <a:cs typeface="Arial" panose="020B0604020202020204" pitchFamily="34" charset="0"/>
                </a:rPr>
                <a:t>AD 2020-14 </a:t>
              </a:r>
            </a:p>
            <a:p>
              <a:pPr algn="ctr"/>
              <a:r>
                <a:rPr lang="fr-FR" sz="1050" dirty="0">
                  <a:solidFill>
                    <a:schemeClr val="bg1"/>
                  </a:solidFill>
                  <a:latin typeface="Arial" panose="020B0604020202020204" pitchFamily="34" charset="0"/>
                  <a:ea typeface="Calibri" panose="020F0502020204030204" pitchFamily="34" charset="0"/>
                  <a:cs typeface="Arial" panose="020B0604020202020204" pitchFamily="34" charset="0"/>
                </a:rPr>
                <a:t>Para 5d(5)</a:t>
              </a:r>
              <a:endParaRPr lang="en-US" sz="1050" dirty="0">
                <a:solidFill>
                  <a:schemeClr val="bg1"/>
                </a:solidFill>
                <a:latin typeface="Arial" panose="020B0604020202020204" pitchFamily="34" charset="0"/>
                <a:cs typeface="Arial" panose="020B0604020202020204" pitchFamily="34" charset="0"/>
              </a:endParaRPr>
            </a:p>
          </p:txBody>
        </p:sp>
        <p:sp>
          <p:nvSpPr>
            <p:cNvPr id="30" name="TextBox 29">
              <a:extLst>
                <a:ext uri="{FF2B5EF4-FFF2-40B4-BE49-F238E27FC236}">
                  <a16:creationId xmlns:a16="http://schemas.microsoft.com/office/drawing/2014/main" id="{09022DAF-B6ED-0BBD-77D5-3D03C7AE59F0}"/>
                </a:ext>
              </a:extLst>
            </p:cNvPr>
            <p:cNvSpPr txBox="1"/>
            <p:nvPr/>
          </p:nvSpPr>
          <p:spPr>
            <a:xfrm>
              <a:off x="6091013" y="5058353"/>
              <a:ext cx="492443" cy="276999"/>
            </a:xfrm>
            <a:prstGeom prst="rect">
              <a:avLst/>
            </a:prstGeom>
            <a:grpFill/>
          </p:spPr>
          <p:txBody>
            <a:bodyPr wrap="square" rtlCol="0">
              <a:spAutoFit/>
            </a:bodyPr>
            <a:lstStyle/>
            <a:p>
              <a:r>
                <a:rPr lang="en-US" sz="1200" dirty="0">
                  <a:solidFill>
                    <a:schemeClr val="bg1"/>
                  </a:solidFill>
                  <a:latin typeface="Arial" panose="020B0604020202020204" pitchFamily="34" charset="0"/>
                  <a:cs typeface="Arial" panose="020B0604020202020204" pitchFamily="34" charset="0"/>
                </a:rPr>
                <a:t>YES</a:t>
              </a:r>
            </a:p>
          </p:txBody>
        </p:sp>
        <p:cxnSp>
          <p:nvCxnSpPr>
            <p:cNvPr id="31" name="Straight Arrow Connector 30">
              <a:extLst>
                <a:ext uri="{FF2B5EF4-FFF2-40B4-BE49-F238E27FC236}">
                  <a16:creationId xmlns:a16="http://schemas.microsoft.com/office/drawing/2014/main" id="{7CFB729D-8A47-316A-5C68-7FA496EC51A8}"/>
                </a:ext>
              </a:extLst>
            </p:cNvPr>
            <p:cNvCxnSpPr>
              <a:cxnSpLocks/>
            </p:cNvCxnSpPr>
            <p:nvPr/>
          </p:nvCxnSpPr>
          <p:spPr>
            <a:xfrm>
              <a:off x="6078814" y="5496300"/>
              <a:ext cx="594749" cy="6626"/>
            </a:xfrm>
            <a:prstGeom prst="straightConnector1">
              <a:avLst/>
            </a:prstGeom>
            <a:grpFill/>
            <a:ln w="539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 name="Flowchart: Terminator 31">
              <a:extLst>
                <a:ext uri="{FF2B5EF4-FFF2-40B4-BE49-F238E27FC236}">
                  <a16:creationId xmlns:a16="http://schemas.microsoft.com/office/drawing/2014/main" id="{335096DB-37F7-3C35-D580-3DC5D22F26F6}"/>
                </a:ext>
              </a:extLst>
            </p:cNvPr>
            <p:cNvSpPr/>
            <p:nvPr/>
          </p:nvSpPr>
          <p:spPr>
            <a:xfrm>
              <a:off x="6673563" y="5273183"/>
              <a:ext cx="1982260" cy="459486"/>
            </a:xfrm>
            <a:prstGeom prst="flowChartTerminator">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50" b="1" u="sng" dirty="0">
                  <a:solidFill>
                    <a:schemeClr val="bg1"/>
                  </a:solidFill>
                  <a:latin typeface="Arial" panose="020B0604020202020204" pitchFamily="34" charset="0"/>
                  <a:cs typeface="Arial" panose="020B0604020202020204" pitchFamily="34" charset="0"/>
                </a:rPr>
                <a:t>REIMBURSABLE</a:t>
              </a:r>
              <a:r>
                <a:rPr lang="en-US" sz="1050" dirty="0">
                  <a:solidFill>
                    <a:schemeClr val="bg1"/>
                  </a:solidFill>
                  <a:latin typeface="Arial" panose="020B0604020202020204" pitchFamily="34" charset="0"/>
                  <a:cs typeface="Arial" panose="020B0604020202020204" pitchFamily="34" charset="0"/>
                </a:rPr>
                <a:t> MILAIR</a:t>
              </a:r>
            </a:p>
          </p:txBody>
        </p:sp>
        <p:cxnSp>
          <p:nvCxnSpPr>
            <p:cNvPr id="33" name="Straight Arrow Connector 32">
              <a:extLst>
                <a:ext uri="{FF2B5EF4-FFF2-40B4-BE49-F238E27FC236}">
                  <a16:creationId xmlns:a16="http://schemas.microsoft.com/office/drawing/2014/main" id="{1D13039B-9727-7763-F61F-2B866C249812}"/>
                </a:ext>
              </a:extLst>
            </p:cNvPr>
            <p:cNvCxnSpPr>
              <a:cxnSpLocks/>
            </p:cNvCxnSpPr>
            <p:nvPr/>
          </p:nvCxnSpPr>
          <p:spPr>
            <a:xfrm>
              <a:off x="5394824" y="5732669"/>
              <a:ext cx="1951" cy="426239"/>
            </a:xfrm>
            <a:prstGeom prst="straightConnector1">
              <a:avLst/>
            </a:prstGeom>
            <a:grpFill/>
            <a:ln w="53975">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55F1F342-4D08-1BB6-19E5-C0BE6B11F71D}"/>
                </a:ext>
              </a:extLst>
            </p:cNvPr>
            <p:cNvSpPr txBox="1"/>
            <p:nvPr/>
          </p:nvSpPr>
          <p:spPr>
            <a:xfrm>
              <a:off x="5537751" y="5822093"/>
              <a:ext cx="546614" cy="276999"/>
            </a:xfrm>
            <a:prstGeom prst="rect">
              <a:avLst/>
            </a:prstGeom>
            <a:grpFill/>
          </p:spPr>
          <p:txBody>
            <a:bodyPr wrap="square" rtlCol="0">
              <a:spAutoFit/>
            </a:bodyPr>
            <a:lstStyle/>
            <a:p>
              <a:r>
                <a:rPr lang="en-US" sz="1200" dirty="0">
                  <a:solidFill>
                    <a:schemeClr val="bg1"/>
                  </a:solidFill>
                  <a:latin typeface="Arial" panose="020B0604020202020204" pitchFamily="34" charset="0"/>
                  <a:cs typeface="Arial" panose="020B0604020202020204" pitchFamily="34" charset="0"/>
                </a:rPr>
                <a:t>NO</a:t>
              </a:r>
            </a:p>
          </p:txBody>
        </p:sp>
        <p:sp>
          <p:nvSpPr>
            <p:cNvPr id="35" name="Flowchart: Terminator 34">
              <a:extLst>
                <a:ext uri="{FF2B5EF4-FFF2-40B4-BE49-F238E27FC236}">
                  <a16:creationId xmlns:a16="http://schemas.microsoft.com/office/drawing/2014/main" id="{52177244-9BD4-E12C-EFE8-2AC156EB52CB}"/>
                </a:ext>
              </a:extLst>
            </p:cNvPr>
            <p:cNvSpPr/>
            <p:nvPr/>
          </p:nvSpPr>
          <p:spPr>
            <a:xfrm>
              <a:off x="4717802" y="6158907"/>
              <a:ext cx="1361012" cy="276999"/>
            </a:xfrm>
            <a:prstGeom prst="flowChartTerminator">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50" dirty="0">
                <a:solidFill>
                  <a:schemeClr val="bg1"/>
                </a:solidFill>
                <a:latin typeface="Arial" panose="020B0604020202020204" pitchFamily="34" charset="0"/>
                <a:cs typeface="Arial" panose="020B0604020202020204" pitchFamily="34" charset="0"/>
              </a:endParaRPr>
            </a:p>
            <a:p>
              <a:pPr algn="ctr"/>
              <a:r>
                <a:rPr lang="en-US" sz="1050" dirty="0">
                  <a:solidFill>
                    <a:schemeClr val="bg1"/>
                  </a:solidFill>
                  <a:latin typeface="Arial" panose="020B0604020202020204" pitchFamily="34" charset="0"/>
                  <a:cs typeface="Arial" panose="020B0604020202020204" pitchFamily="34" charset="0"/>
                </a:rPr>
                <a:t>Spouse pays for COMAIR</a:t>
              </a:r>
            </a:p>
            <a:p>
              <a:pPr algn="ctr"/>
              <a:endParaRPr lang="en-US" sz="1050" dirty="0">
                <a:solidFill>
                  <a:schemeClr val="bg1"/>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20150145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2133601"/>
            <a:ext cx="8603674" cy="1739347"/>
          </a:xfrm>
        </p:spPr>
        <p:txBody>
          <a:bodyPr/>
          <a:lstStyle/>
          <a:p>
            <a:r>
              <a:rPr lang="en-US" dirty="0"/>
              <a:t>Questions?</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762000" y="203994"/>
            <a:ext cx="10896600" cy="1470025"/>
          </a:xfrm>
        </p:spPr>
        <p:txBody>
          <a:bodyPr>
            <a:normAutofit fontScale="90000"/>
          </a:bodyPr>
          <a:lstStyle/>
          <a:p>
            <a:r>
              <a:rPr lang="en-US" dirty="0">
                <a:solidFill>
                  <a:schemeClr val="tx1"/>
                </a:solidFill>
              </a:rPr>
              <a:t>Standards of Conduct – military air (MILAIR) travel</a:t>
            </a:r>
          </a:p>
        </p:txBody>
      </p:sp>
      <p:sp>
        <p:nvSpPr>
          <p:cNvPr id="8195" name="Rectangle 3"/>
          <p:cNvSpPr>
            <a:spLocks noGrp="1" noChangeArrowheads="1"/>
          </p:cNvSpPr>
          <p:nvPr>
            <p:ph type="subTitle" idx="1"/>
          </p:nvPr>
        </p:nvSpPr>
        <p:spPr>
          <a:xfrm>
            <a:off x="2895600" y="3962400"/>
            <a:ext cx="6400800" cy="1752600"/>
          </a:xfrm>
        </p:spPr>
        <p:txBody>
          <a:bodyPr/>
          <a:lstStyle/>
          <a:p>
            <a:endParaRPr lang="en-US" sz="2800" dirty="0"/>
          </a:p>
        </p:txBody>
      </p:sp>
      <p:pic>
        <p:nvPicPr>
          <p:cNvPr id="8196" name="Picture 4" descr="j0301252"/>
          <p:cNvPicPr>
            <a:picLocks noChangeAspect="1" noChangeArrowheads="1"/>
          </p:cNvPicPr>
          <p:nvPr/>
        </p:nvPicPr>
        <p:blipFill>
          <a:blip r:embed="rId3" cstate="screen"/>
          <a:srcRect/>
          <a:stretch>
            <a:fillRect/>
          </a:stretch>
        </p:blipFill>
        <p:spPr bwMode="auto">
          <a:xfrm>
            <a:off x="4876800" y="1676400"/>
            <a:ext cx="2667000" cy="2281238"/>
          </a:xfrm>
          <a:prstGeom prst="rect">
            <a:avLst/>
          </a:prstGeom>
          <a:noFill/>
          <a:ln w="9525">
            <a:noFill/>
            <a:miter lim="800000"/>
            <a:headEnd/>
            <a:tailEnd/>
          </a:ln>
        </p:spPr>
      </p:pic>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057400" y="533400"/>
            <a:ext cx="8229600" cy="838200"/>
          </a:xfrm>
        </p:spPr>
        <p:txBody>
          <a:bodyPr/>
          <a:lstStyle/>
          <a:p>
            <a:pPr eaLnBrk="1" hangingPunct="1">
              <a:buClr>
                <a:srgbClr val="000000"/>
              </a:buClr>
            </a:pPr>
            <a:r>
              <a:rPr lang="en-US" dirty="0"/>
              <a:t>Key Laws and Regulations</a:t>
            </a:r>
          </a:p>
        </p:txBody>
      </p:sp>
      <p:sp>
        <p:nvSpPr>
          <p:cNvPr id="11267" name="Rectangle 3"/>
          <p:cNvSpPr>
            <a:spLocks noGrp="1" noChangeArrowheads="1"/>
          </p:cNvSpPr>
          <p:nvPr>
            <p:ph idx="1"/>
          </p:nvPr>
        </p:nvSpPr>
        <p:spPr>
          <a:xfrm>
            <a:off x="1981200" y="1600201"/>
            <a:ext cx="7924800" cy="4530725"/>
          </a:xfrm>
        </p:spPr>
        <p:txBody>
          <a:bodyPr>
            <a:normAutofit fontScale="92500" lnSpcReduction="10000"/>
          </a:bodyPr>
          <a:lstStyle/>
          <a:p>
            <a:pPr eaLnBrk="1" hangingPunct="1">
              <a:lnSpc>
                <a:spcPct val="80000"/>
              </a:lnSpc>
              <a:buClr>
                <a:srgbClr val="000000"/>
              </a:buClr>
              <a:buFontTx/>
              <a:buNone/>
            </a:pPr>
            <a:endParaRPr lang="en-US" sz="2800" b="1" i="1" dirty="0">
              <a:solidFill>
                <a:srgbClr val="000000"/>
              </a:solidFill>
            </a:endParaRPr>
          </a:p>
          <a:p>
            <a:pPr eaLnBrk="1" hangingPunct="1">
              <a:lnSpc>
                <a:spcPct val="80000"/>
              </a:lnSpc>
              <a:buClr>
                <a:srgbClr val="000000"/>
              </a:buClr>
            </a:pPr>
            <a:r>
              <a:rPr lang="en-US" sz="2800" dirty="0"/>
              <a:t>Office of Mgmt. &amp; Budget, OMB Cir. A-126, Improving the Use and Management of Government Aircraft (May 22, 1992)</a:t>
            </a:r>
          </a:p>
          <a:p>
            <a:pPr eaLnBrk="1" hangingPunct="1">
              <a:lnSpc>
                <a:spcPct val="80000"/>
              </a:lnSpc>
              <a:buClr>
                <a:srgbClr val="000000"/>
              </a:buClr>
            </a:pPr>
            <a:r>
              <a:rPr lang="en-US" sz="2800" dirty="0"/>
              <a:t>The Joint Ethics Regulation (JER), DoD 5500.07-R (May 15, 2024)</a:t>
            </a:r>
          </a:p>
          <a:p>
            <a:pPr eaLnBrk="1" hangingPunct="1">
              <a:lnSpc>
                <a:spcPct val="80000"/>
              </a:lnSpc>
              <a:buClr>
                <a:srgbClr val="000000"/>
              </a:buClr>
            </a:pPr>
            <a:r>
              <a:rPr lang="en-US" sz="2800" dirty="0"/>
              <a:t>DoD Policy for Aircraft/Air Travel (DODI 4500.56)</a:t>
            </a:r>
          </a:p>
          <a:p>
            <a:pPr eaLnBrk="1" hangingPunct="1">
              <a:lnSpc>
                <a:spcPct val="80000"/>
              </a:lnSpc>
              <a:buClr>
                <a:srgbClr val="000000"/>
              </a:buClr>
            </a:pPr>
            <a:r>
              <a:rPr lang="en-US" sz="2800" dirty="0"/>
              <a:t>DoD Air Transportation Eligibility (DODI 4515.13)</a:t>
            </a:r>
          </a:p>
          <a:p>
            <a:pPr eaLnBrk="1" hangingPunct="1">
              <a:lnSpc>
                <a:spcPct val="80000"/>
              </a:lnSpc>
              <a:buClr>
                <a:srgbClr val="000000"/>
              </a:buClr>
            </a:pPr>
            <a:r>
              <a:rPr lang="en-US" sz="2800" dirty="0"/>
              <a:t>DoD Operational Support Airlift (DoDI 4500.43)</a:t>
            </a:r>
          </a:p>
          <a:p>
            <a:pPr eaLnBrk="1" hangingPunct="1">
              <a:lnSpc>
                <a:spcPct val="80000"/>
              </a:lnSpc>
              <a:buClr>
                <a:srgbClr val="000000"/>
              </a:buClr>
            </a:pPr>
            <a:r>
              <a:rPr lang="en-US" sz="2800" dirty="0"/>
              <a:t>Army Directive 2017-06</a:t>
            </a:r>
          </a:p>
          <a:p>
            <a:pPr eaLnBrk="1" hangingPunct="1">
              <a:lnSpc>
                <a:spcPct val="80000"/>
              </a:lnSpc>
              <a:buClr>
                <a:srgbClr val="000000"/>
              </a:buClr>
            </a:pPr>
            <a:r>
              <a:rPr lang="en-US" sz="2800" dirty="0"/>
              <a:t>Army Regulation 95-1</a:t>
            </a:r>
          </a:p>
          <a:p>
            <a:pPr eaLnBrk="1" hangingPunct="1">
              <a:lnSpc>
                <a:spcPct val="80000"/>
              </a:lnSpc>
              <a:buClr>
                <a:srgbClr val="000000"/>
              </a:buClr>
            </a:pPr>
            <a:endParaRPr lang="en-US" sz="280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5" name="Group 144">
            <a:extLst>
              <a:ext uri="{FF2B5EF4-FFF2-40B4-BE49-F238E27FC236}">
                <a16:creationId xmlns:a16="http://schemas.microsoft.com/office/drawing/2014/main" id="{20A203E3-3C7C-3FF0-EE12-E3C6386895E7}"/>
              </a:ext>
            </a:extLst>
          </p:cNvPr>
          <p:cNvGrpSpPr/>
          <p:nvPr/>
        </p:nvGrpSpPr>
        <p:grpSpPr>
          <a:xfrm>
            <a:off x="-11506200" y="1447800"/>
            <a:ext cx="21982203" cy="5410200"/>
            <a:chOff x="-11201400" y="991589"/>
            <a:chExt cx="22197986" cy="5463308"/>
          </a:xfrm>
        </p:grpSpPr>
        <p:cxnSp>
          <p:nvCxnSpPr>
            <p:cNvPr id="24" name="Straight Arrow Connector 23">
              <a:extLst>
                <a:ext uri="{FF2B5EF4-FFF2-40B4-BE49-F238E27FC236}">
                  <a16:creationId xmlns:a16="http://schemas.microsoft.com/office/drawing/2014/main" id="{1E954CA5-5707-13F5-886C-3D25F4918DC2}"/>
                </a:ext>
              </a:extLst>
            </p:cNvPr>
            <p:cNvCxnSpPr/>
            <p:nvPr/>
          </p:nvCxnSpPr>
          <p:spPr>
            <a:xfrm flipH="1" flipV="1">
              <a:off x="7055206" y="3406934"/>
              <a:ext cx="1757175" cy="2118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2" name="Group 41">
              <a:extLst>
                <a:ext uri="{FF2B5EF4-FFF2-40B4-BE49-F238E27FC236}">
                  <a16:creationId xmlns:a16="http://schemas.microsoft.com/office/drawing/2014/main" id="{0BB801AC-17D3-FEEE-279A-0E5AD8595723}"/>
                </a:ext>
              </a:extLst>
            </p:cNvPr>
            <p:cNvGrpSpPr/>
            <p:nvPr/>
          </p:nvGrpSpPr>
          <p:grpSpPr>
            <a:xfrm>
              <a:off x="-11201400" y="991589"/>
              <a:ext cx="21660872" cy="5419273"/>
              <a:chOff x="-13233926" y="976981"/>
              <a:chExt cx="21704909" cy="5430291"/>
            </a:xfrm>
          </p:grpSpPr>
          <p:sp>
            <p:nvSpPr>
              <p:cNvPr id="49" name="object 6">
                <a:extLst>
                  <a:ext uri="{FF2B5EF4-FFF2-40B4-BE49-F238E27FC236}">
                    <a16:creationId xmlns:a16="http://schemas.microsoft.com/office/drawing/2014/main" id="{C4E88E46-E939-B45A-0A7D-B5ABB0B0D1A9}"/>
                  </a:ext>
                </a:extLst>
              </p:cNvPr>
              <p:cNvSpPr/>
              <p:nvPr/>
            </p:nvSpPr>
            <p:spPr>
              <a:xfrm>
                <a:off x="1629339" y="2001865"/>
                <a:ext cx="1366396" cy="683138"/>
              </a:xfrm>
              <a:custGeom>
                <a:avLst/>
                <a:gdLst/>
                <a:ahLst/>
                <a:cxnLst/>
                <a:rect l="l" t="t" r="r" b="b"/>
                <a:pathLst>
                  <a:path w="1752600" h="838200">
                    <a:moveTo>
                      <a:pt x="0" y="419100"/>
                    </a:moveTo>
                    <a:lnTo>
                      <a:pt x="8701" y="359808"/>
                    </a:lnTo>
                    <a:lnTo>
                      <a:pt x="34017" y="303071"/>
                    </a:lnTo>
                    <a:lnTo>
                      <a:pt x="74759" y="249457"/>
                    </a:lnTo>
                    <a:lnTo>
                      <a:pt x="129742" y="199534"/>
                    </a:lnTo>
                    <a:lnTo>
                      <a:pt x="162203" y="176133"/>
                    </a:lnTo>
                    <a:lnTo>
                      <a:pt x="197779" y="153867"/>
                    </a:lnTo>
                    <a:lnTo>
                      <a:pt x="236322" y="132808"/>
                    </a:lnTo>
                    <a:lnTo>
                      <a:pt x="277684" y="113026"/>
                    </a:lnTo>
                    <a:lnTo>
                      <a:pt x="321717" y="94592"/>
                    </a:lnTo>
                    <a:lnTo>
                      <a:pt x="368272" y="77577"/>
                    </a:lnTo>
                    <a:lnTo>
                      <a:pt x="417201" y="62052"/>
                    </a:lnTo>
                    <a:lnTo>
                      <a:pt x="468355" y="48087"/>
                    </a:lnTo>
                    <a:lnTo>
                      <a:pt x="521587" y="35755"/>
                    </a:lnTo>
                    <a:lnTo>
                      <a:pt x="576748" y="25125"/>
                    </a:lnTo>
                    <a:lnTo>
                      <a:pt x="633690" y="16269"/>
                    </a:lnTo>
                    <a:lnTo>
                      <a:pt x="692264" y="9258"/>
                    </a:lnTo>
                    <a:lnTo>
                      <a:pt x="752323" y="4161"/>
                    </a:lnTo>
                    <a:lnTo>
                      <a:pt x="813717" y="1052"/>
                    </a:lnTo>
                    <a:lnTo>
                      <a:pt x="876300" y="0"/>
                    </a:lnTo>
                    <a:lnTo>
                      <a:pt x="938882" y="1052"/>
                    </a:lnTo>
                    <a:lnTo>
                      <a:pt x="1000276" y="4161"/>
                    </a:lnTo>
                    <a:lnTo>
                      <a:pt x="1060335" y="9258"/>
                    </a:lnTo>
                    <a:lnTo>
                      <a:pt x="1118909" y="16269"/>
                    </a:lnTo>
                    <a:lnTo>
                      <a:pt x="1175851" y="25125"/>
                    </a:lnTo>
                    <a:lnTo>
                      <a:pt x="1231012" y="35755"/>
                    </a:lnTo>
                    <a:lnTo>
                      <a:pt x="1284244" y="48087"/>
                    </a:lnTo>
                    <a:lnTo>
                      <a:pt x="1335398" y="62052"/>
                    </a:lnTo>
                    <a:lnTo>
                      <a:pt x="1384327" y="77577"/>
                    </a:lnTo>
                    <a:lnTo>
                      <a:pt x="1430882" y="94592"/>
                    </a:lnTo>
                    <a:lnTo>
                      <a:pt x="1474915" y="113026"/>
                    </a:lnTo>
                    <a:lnTo>
                      <a:pt x="1516277" y="132808"/>
                    </a:lnTo>
                    <a:lnTo>
                      <a:pt x="1554820" y="153867"/>
                    </a:lnTo>
                    <a:lnTo>
                      <a:pt x="1590396" y="176133"/>
                    </a:lnTo>
                    <a:lnTo>
                      <a:pt x="1622857" y="199534"/>
                    </a:lnTo>
                    <a:lnTo>
                      <a:pt x="1677840" y="249457"/>
                    </a:lnTo>
                    <a:lnTo>
                      <a:pt x="1718582" y="303071"/>
                    </a:lnTo>
                    <a:lnTo>
                      <a:pt x="1743898" y="359808"/>
                    </a:lnTo>
                    <a:lnTo>
                      <a:pt x="1752600" y="419100"/>
                    </a:lnTo>
                    <a:lnTo>
                      <a:pt x="1750399" y="449031"/>
                    </a:lnTo>
                    <a:lnTo>
                      <a:pt x="1743898" y="478394"/>
                    </a:lnTo>
                    <a:lnTo>
                      <a:pt x="1718582" y="535132"/>
                    </a:lnTo>
                    <a:lnTo>
                      <a:pt x="1677840" y="588747"/>
                    </a:lnTo>
                    <a:lnTo>
                      <a:pt x="1622857" y="638671"/>
                    </a:lnTo>
                    <a:lnTo>
                      <a:pt x="1590396" y="662072"/>
                    </a:lnTo>
                    <a:lnTo>
                      <a:pt x="1554820" y="684337"/>
                    </a:lnTo>
                    <a:lnTo>
                      <a:pt x="1516277" y="705396"/>
                    </a:lnTo>
                    <a:lnTo>
                      <a:pt x="1474915" y="725178"/>
                    </a:lnTo>
                    <a:lnTo>
                      <a:pt x="1430882" y="743611"/>
                    </a:lnTo>
                    <a:lnTo>
                      <a:pt x="1384327" y="760626"/>
                    </a:lnTo>
                    <a:lnTo>
                      <a:pt x="1335398" y="776150"/>
                    </a:lnTo>
                    <a:lnTo>
                      <a:pt x="1284244" y="790114"/>
                    </a:lnTo>
                    <a:lnTo>
                      <a:pt x="1231012" y="802446"/>
                    </a:lnTo>
                    <a:lnTo>
                      <a:pt x="1175851" y="813075"/>
                    </a:lnTo>
                    <a:lnTo>
                      <a:pt x="1118909" y="821931"/>
                    </a:lnTo>
                    <a:lnTo>
                      <a:pt x="1060335" y="828942"/>
                    </a:lnTo>
                    <a:lnTo>
                      <a:pt x="1000276" y="834038"/>
                    </a:lnTo>
                    <a:lnTo>
                      <a:pt x="938882" y="837147"/>
                    </a:lnTo>
                    <a:lnTo>
                      <a:pt x="876300" y="838200"/>
                    </a:lnTo>
                    <a:lnTo>
                      <a:pt x="813717" y="837147"/>
                    </a:lnTo>
                    <a:lnTo>
                      <a:pt x="752323" y="834038"/>
                    </a:lnTo>
                    <a:lnTo>
                      <a:pt x="692264" y="828942"/>
                    </a:lnTo>
                    <a:lnTo>
                      <a:pt x="633690" y="821931"/>
                    </a:lnTo>
                    <a:lnTo>
                      <a:pt x="576748" y="813075"/>
                    </a:lnTo>
                    <a:lnTo>
                      <a:pt x="521587" y="802446"/>
                    </a:lnTo>
                    <a:lnTo>
                      <a:pt x="468355" y="790114"/>
                    </a:lnTo>
                    <a:lnTo>
                      <a:pt x="417201" y="776150"/>
                    </a:lnTo>
                    <a:lnTo>
                      <a:pt x="368272" y="760626"/>
                    </a:lnTo>
                    <a:lnTo>
                      <a:pt x="321717" y="743611"/>
                    </a:lnTo>
                    <a:lnTo>
                      <a:pt x="277684" y="725178"/>
                    </a:lnTo>
                    <a:lnTo>
                      <a:pt x="236322" y="705396"/>
                    </a:lnTo>
                    <a:lnTo>
                      <a:pt x="197779" y="684337"/>
                    </a:lnTo>
                    <a:lnTo>
                      <a:pt x="162203" y="662072"/>
                    </a:lnTo>
                    <a:lnTo>
                      <a:pt x="129742" y="638671"/>
                    </a:lnTo>
                    <a:lnTo>
                      <a:pt x="74759" y="588747"/>
                    </a:lnTo>
                    <a:lnTo>
                      <a:pt x="34017" y="535132"/>
                    </a:lnTo>
                    <a:lnTo>
                      <a:pt x="8701" y="478394"/>
                    </a:lnTo>
                    <a:lnTo>
                      <a:pt x="0" y="419100"/>
                    </a:lnTo>
                    <a:close/>
                  </a:path>
                </a:pathLst>
              </a:custGeom>
              <a:solidFill>
                <a:schemeClr val="accent2">
                  <a:lumMod val="20000"/>
                  <a:lumOff val="80000"/>
                </a:schemeClr>
              </a:solidFill>
              <a:ln w="9525">
                <a:solidFill>
                  <a:srgbClr val="000000"/>
                </a:solidFill>
              </a:ln>
            </p:spPr>
            <p:txBody>
              <a:bodyPr wrap="square" lIns="0" tIns="0" rIns="0" bIns="0" rtlCol="0"/>
              <a:lstStyle/>
              <a:p>
                <a:endParaRPr>
                  <a:solidFill>
                    <a:schemeClr val="bg1"/>
                  </a:solidFill>
                </a:endParaRPr>
              </a:p>
            </p:txBody>
          </p:sp>
          <p:sp>
            <p:nvSpPr>
              <p:cNvPr id="51" name="object 7">
                <a:extLst>
                  <a:ext uri="{FF2B5EF4-FFF2-40B4-BE49-F238E27FC236}">
                    <a16:creationId xmlns:a16="http://schemas.microsoft.com/office/drawing/2014/main" id="{C658CB05-8174-E1C1-2CD3-05F43F5FF829}"/>
                  </a:ext>
                </a:extLst>
              </p:cNvPr>
              <p:cNvSpPr txBox="1"/>
              <p:nvPr/>
            </p:nvSpPr>
            <p:spPr>
              <a:xfrm>
                <a:off x="1788167" y="2163748"/>
                <a:ext cx="1052305" cy="473848"/>
              </a:xfrm>
              <a:prstGeom prst="rect">
                <a:avLst/>
              </a:prstGeom>
            </p:spPr>
            <p:txBody>
              <a:bodyPr vert="horz" wrap="square" lIns="0" tIns="12065" rIns="0" bIns="0" rtlCol="0">
                <a:spAutoFit/>
              </a:bodyPr>
              <a:lstStyle/>
              <a:p>
                <a:pPr marL="12700" marR="5080" indent="1270" algn="ctr">
                  <a:lnSpc>
                    <a:spcPct val="100000"/>
                  </a:lnSpc>
                  <a:spcBef>
                    <a:spcPts val="95"/>
                  </a:spcBef>
                </a:pPr>
                <a:r>
                  <a:rPr lang="en-US" sz="1000" dirty="0">
                    <a:solidFill>
                      <a:schemeClr val="bg1"/>
                    </a:solidFill>
                    <a:latin typeface="Arial" panose="020B0604020202020204" pitchFamily="34" charset="0"/>
                    <a:cs typeface="Arial" panose="020B0604020202020204" pitchFamily="34" charset="0"/>
                  </a:rPr>
                  <a:t>Code of Federal Regulations (CFR) </a:t>
                </a:r>
                <a:endParaRPr sz="1000" dirty="0">
                  <a:solidFill>
                    <a:schemeClr val="bg1"/>
                  </a:solidFill>
                  <a:latin typeface="Arial" panose="020B0604020202020204" pitchFamily="34" charset="0"/>
                  <a:cs typeface="Arial" panose="020B0604020202020204" pitchFamily="34" charset="0"/>
                </a:endParaRPr>
              </a:p>
            </p:txBody>
          </p:sp>
          <p:sp>
            <p:nvSpPr>
              <p:cNvPr id="52" name="object 9">
                <a:extLst>
                  <a:ext uri="{FF2B5EF4-FFF2-40B4-BE49-F238E27FC236}">
                    <a16:creationId xmlns:a16="http://schemas.microsoft.com/office/drawing/2014/main" id="{F11FB90D-97D2-B070-04FB-B4EE629EF081}"/>
                  </a:ext>
                </a:extLst>
              </p:cNvPr>
              <p:cNvSpPr txBox="1"/>
              <p:nvPr/>
            </p:nvSpPr>
            <p:spPr>
              <a:xfrm>
                <a:off x="2860972" y="2516424"/>
                <a:ext cx="409989" cy="166071"/>
              </a:xfrm>
              <a:prstGeom prst="rect">
                <a:avLst/>
              </a:prstGeom>
            </p:spPr>
            <p:txBody>
              <a:bodyPr vert="horz" wrap="square" lIns="0" tIns="12065" rIns="0" bIns="0" rtlCol="0">
                <a:spAutoFit/>
              </a:bodyPr>
              <a:lstStyle/>
              <a:p>
                <a:pPr marL="12700">
                  <a:lnSpc>
                    <a:spcPct val="100000"/>
                  </a:lnSpc>
                  <a:spcBef>
                    <a:spcPts val="95"/>
                  </a:spcBef>
                  <a:tabLst>
                    <a:tab pos="405765" algn="l"/>
                  </a:tabLst>
                </a:pPr>
                <a:r>
                  <a:rPr sz="1000" u="sng" spc="-5" dirty="0">
                    <a:solidFill>
                      <a:schemeClr val="bg1"/>
                    </a:solidFill>
                    <a:uFill>
                      <a:solidFill>
                        <a:srgbClr val="000000"/>
                      </a:solidFill>
                    </a:uFill>
                    <a:latin typeface="Arial"/>
                    <a:cs typeface="Arial"/>
                  </a:rPr>
                  <a:t> </a:t>
                </a:r>
                <a:endParaRPr sz="1000" dirty="0">
                  <a:solidFill>
                    <a:schemeClr val="bg1"/>
                  </a:solidFill>
                  <a:latin typeface="Arial"/>
                  <a:cs typeface="Arial"/>
                </a:endParaRPr>
              </a:p>
            </p:txBody>
          </p:sp>
          <p:sp>
            <p:nvSpPr>
              <p:cNvPr id="53" name="object 10">
                <a:extLst>
                  <a:ext uri="{FF2B5EF4-FFF2-40B4-BE49-F238E27FC236}">
                    <a16:creationId xmlns:a16="http://schemas.microsoft.com/office/drawing/2014/main" id="{A2A76351-13CC-E608-9C47-CF0DF2A746D1}"/>
                  </a:ext>
                </a:extLst>
              </p:cNvPr>
              <p:cNvSpPr/>
              <p:nvPr/>
            </p:nvSpPr>
            <p:spPr>
              <a:xfrm>
                <a:off x="2079620" y="1084326"/>
                <a:ext cx="1714500" cy="838200"/>
              </a:xfrm>
              <a:custGeom>
                <a:avLst/>
                <a:gdLst/>
                <a:ahLst/>
                <a:cxnLst/>
                <a:rect l="l" t="t" r="r" b="b"/>
                <a:pathLst>
                  <a:path w="1752600" h="838200">
                    <a:moveTo>
                      <a:pt x="0" y="419100"/>
                    </a:moveTo>
                    <a:lnTo>
                      <a:pt x="8701" y="359808"/>
                    </a:lnTo>
                    <a:lnTo>
                      <a:pt x="34017" y="303071"/>
                    </a:lnTo>
                    <a:lnTo>
                      <a:pt x="74759" y="249457"/>
                    </a:lnTo>
                    <a:lnTo>
                      <a:pt x="129742" y="199534"/>
                    </a:lnTo>
                    <a:lnTo>
                      <a:pt x="162203" y="176133"/>
                    </a:lnTo>
                    <a:lnTo>
                      <a:pt x="197779" y="153867"/>
                    </a:lnTo>
                    <a:lnTo>
                      <a:pt x="236322" y="132808"/>
                    </a:lnTo>
                    <a:lnTo>
                      <a:pt x="277684" y="113026"/>
                    </a:lnTo>
                    <a:lnTo>
                      <a:pt x="321717" y="94592"/>
                    </a:lnTo>
                    <a:lnTo>
                      <a:pt x="368272" y="77577"/>
                    </a:lnTo>
                    <a:lnTo>
                      <a:pt x="417201" y="62052"/>
                    </a:lnTo>
                    <a:lnTo>
                      <a:pt x="468355" y="48087"/>
                    </a:lnTo>
                    <a:lnTo>
                      <a:pt x="521587" y="35755"/>
                    </a:lnTo>
                    <a:lnTo>
                      <a:pt x="576748" y="25125"/>
                    </a:lnTo>
                    <a:lnTo>
                      <a:pt x="633690" y="16269"/>
                    </a:lnTo>
                    <a:lnTo>
                      <a:pt x="692264" y="9258"/>
                    </a:lnTo>
                    <a:lnTo>
                      <a:pt x="752323" y="4161"/>
                    </a:lnTo>
                    <a:lnTo>
                      <a:pt x="813717" y="1052"/>
                    </a:lnTo>
                    <a:lnTo>
                      <a:pt x="876300" y="0"/>
                    </a:lnTo>
                    <a:lnTo>
                      <a:pt x="938882" y="1052"/>
                    </a:lnTo>
                    <a:lnTo>
                      <a:pt x="1000276" y="4161"/>
                    </a:lnTo>
                    <a:lnTo>
                      <a:pt x="1060335" y="9258"/>
                    </a:lnTo>
                    <a:lnTo>
                      <a:pt x="1118909" y="16269"/>
                    </a:lnTo>
                    <a:lnTo>
                      <a:pt x="1175851" y="25125"/>
                    </a:lnTo>
                    <a:lnTo>
                      <a:pt x="1231012" y="35755"/>
                    </a:lnTo>
                    <a:lnTo>
                      <a:pt x="1284244" y="48087"/>
                    </a:lnTo>
                    <a:lnTo>
                      <a:pt x="1335398" y="62052"/>
                    </a:lnTo>
                    <a:lnTo>
                      <a:pt x="1384327" y="77577"/>
                    </a:lnTo>
                    <a:lnTo>
                      <a:pt x="1430882" y="94592"/>
                    </a:lnTo>
                    <a:lnTo>
                      <a:pt x="1474915" y="113026"/>
                    </a:lnTo>
                    <a:lnTo>
                      <a:pt x="1516277" y="132808"/>
                    </a:lnTo>
                    <a:lnTo>
                      <a:pt x="1554820" y="153867"/>
                    </a:lnTo>
                    <a:lnTo>
                      <a:pt x="1590396" y="176133"/>
                    </a:lnTo>
                    <a:lnTo>
                      <a:pt x="1622857" y="199534"/>
                    </a:lnTo>
                    <a:lnTo>
                      <a:pt x="1677840" y="249457"/>
                    </a:lnTo>
                    <a:lnTo>
                      <a:pt x="1718582" y="303071"/>
                    </a:lnTo>
                    <a:lnTo>
                      <a:pt x="1743898" y="359808"/>
                    </a:lnTo>
                    <a:lnTo>
                      <a:pt x="1752600" y="419100"/>
                    </a:lnTo>
                    <a:lnTo>
                      <a:pt x="1750399" y="449031"/>
                    </a:lnTo>
                    <a:lnTo>
                      <a:pt x="1743898" y="478394"/>
                    </a:lnTo>
                    <a:lnTo>
                      <a:pt x="1718582" y="535132"/>
                    </a:lnTo>
                    <a:lnTo>
                      <a:pt x="1677840" y="588747"/>
                    </a:lnTo>
                    <a:lnTo>
                      <a:pt x="1622857" y="638671"/>
                    </a:lnTo>
                    <a:lnTo>
                      <a:pt x="1590396" y="662072"/>
                    </a:lnTo>
                    <a:lnTo>
                      <a:pt x="1554820" y="684337"/>
                    </a:lnTo>
                    <a:lnTo>
                      <a:pt x="1516277" y="705396"/>
                    </a:lnTo>
                    <a:lnTo>
                      <a:pt x="1474915" y="725178"/>
                    </a:lnTo>
                    <a:lnTo>
                      <a:pt x="1430882" y="743611"/>
                    </a:lnTo>
                    <a:lnTo>
                      <a:pt x="1384327" y="760626"/>
                    </a:lnTo>
                    <a:lnTo>
                      <a:pt x="1335398" y="776150"/>
                    </a:lnTo>
                    <a:lnTo>
                      <a:pt x="1284244" y="790114"/>
                    </a:lnTo>
                    <a:lnTo>
                      <a:pt x="1231012" y="802446"/>
                    </a:lnTo>
                    <a:lnTo>
                      <a:pt x="1175851" y="813075"/>
                    </a:lnTo>
                    <a:lnTo>
                      <a:pt x="1118909" y="821931"/>
                    </a:lnTo>
                    <a:lnTo>
                      <a:pt x="1060335" y="828942"/>
                    </a:lnTo>
                    <a:lnTo>
                      <a:pt x="1000276" y="834038"/>
                    </a:lnTo>
                    <a:lnTo>
                      <a:pt x="938882" y="837147"/>
                    </a:lnTo>
                    <a:lnTo>
                      <a:pt x="876300" y="838200"/>
                    </a:lnTo>
                    <a:lnTo>
                      <a:pt x="813717" y="837147"/>
                    </a:lnTo>
                    <a:lnTo>
                      <a:pt x="752323" y="834038"/>
                    </a:lnTo>
                    <a:lnTo>
                      <a:pt x="692264" y="828942"/>
                    </a:lnTo>
                    <a:lnTo>
                      <a:pt x="633690" y="821931"/>
                    </a:lnTo>
                    <a:lnTo>
                      <a:pt x="576748" y="813075"/>
                    </a:lnTo>
                    <a:lnTo>
                      <a:pt x="521587" y="802446"/>
                    </a:lnTo>
                    <a:lnTo>
                      <a:pt x="468355" y="790114"/>
                    </a:lnTo>
                    <a:lnTo>
                      <a:pt x="417201" y="776150"/>
                    </a:lnTo>
                    <a:lnTo>
                      <a:pt x="368272" y="760626"/>
                    </a:lnTo>
                    <a:lnTo>
                      <a:pt x="321717" y="743611"/>
                    </a:lnTo>
                    <a:lnTo>
                      <a:pt x="277684" y="725178"/>
                    </a:lnTo>
                    <a:lnTo>
                      <a:pt x="236322" y="705396"/>
                    </a:lnTo>
                    <a:lnTo>
                      <a:pt x="197779" y="684337"/>
                    </a:lnTo>
                    <a:lnTo>
                      <a:pt x="162203" y="662072"/>
                    </a:lnTo>
                    <a:lnTo>
                      <a:pt x="129742" y="638671"/>
                    </a:lnTo>
                    <a:lnTo>
                      <a:pt x="74759" y="588747"/>
                    </a:lnTo>
                    <a:lnTo>
                      <a:pt x="34017" y="535132"/>
                    </a:lnTo>
                    <a:lnTo>
                      <a:pt x="8701" y="478394"/>
                    </a:lnTo>
                    <a:lnTo>
                      <a:pt x="0" y="419100"/>
                    </a:lnTo>
                    <a:close/>
                  </a:path>
                </a:pathLst>
              </a:custGeom>
              <a:solidFill>
                <a:schemeClr val="accent4">
                  <a:lumMod val="20000"/>
                  <a:lumOff val="80000"/>
                </a:schemeClr>
              </a:solidFill>
              <a:ln w="9525">
                <a:solidFill>
                  <a:srgbClr val="000000"/>
                </a:solidFill>
              </a:ln>
            </p:spPr>
            <p:txBody>
              <a:bodyPr wrap="square" lIns="0" tIns="0" rIns="0" bIns="0" rtlCol="0"/>
              <a:lstStyle/>
              <a:p>
                <a:endParaRPr>
                  <a:solidFill>
                    <a:schemeClr val="bg1"/>
                  </a:solidFill>
                </a:endParaRPr>
              </a:p>
            </p:txBody>
          </p:sp>
          <p:sp>
            <p:nvSpPr>
              <p:cNvPr id="55" name="object 11">
                <a:extLst>
                  <a:ext uri="{FF2B5EF4-FFF2-40B4-BE49-F238E27FC236}">
                    <a16:creationId xmlns:a16="http://schemas.microsoft.com/office/drawing/2014/main" id="{A9E24119-CE6E-700C-71CF-8DD0F39B5EA9}"/>
                  </a:ext>
                </a:extLst>
              </p:cNvPr>
              <p:cNvSpPr txBox="1"/>
              <p:nvPr/>
            </p:nvSpPr>
            <p:spPr>
              <a:xfrm>
                <a:off x="2197762" y="1335059"/>
                <a:ext cx="1689499" cy="336733"/>
              </a:xfrm>
              <a:prstGeom prst="rect">
                <a:avLst/>
              </a:prstGeom>
            </p:spPr>
            <p:txBody>
              <a:bodyPr vert="horz" wrap="square" lIns="0" tIns="12065" rIns="0" bIns="0" rtlCol="0">
                <a:spAutoFit/>
              </a:bodyPr>
              <a:lstStyle/>
              <a:p>
                <a:pPr marL="443865" marR="5080" indent="-431800">
                  <a:lnSpc>
                    <a:spcPct val="100000"/>
                  </a:lnSpc>
                  <a:spcBef>
                    <a:spcPts val="95"/>
                  </a:spcBef>
                </a:pPr>
                <a:r>
                  <a:rPr sz="1000" spc="-5" dirty="0">
                    <a:solidFill>
                      <a:schemeClr val="bg1"/>
                    </a:solidFill>
                    <a:latin typeface="Arial"/>
                    <a:cs typeface="Arial"/>
                  </a:rPr>
                  <a:t>Joint Travel </a:t>
                </a:r>
                <a:r>
                  <a:rPr lang="en-US" sz="1000" spc="-5" dirty="0">
                    <a:solidFill>
                      <a:schemeClr val="bg1"/>
                    </a:solidFill>
                    <a:latin typeface="Arial"/>
                    <a:cs typeface="Arial"/>
                  </a:rPr>
                  <a:t> Regulations</a:t>
                </a:r>
              </a:p>
              <a:p>
                <a:pPr marL="443865" marR="5080" indent="-431800" algn="ctr">
                  <a:lnSpc>
                    <a:spcPct val="100000"/>
                  </a:lnSpc>
                  <a:spcBef>
                    <a:spcPts val="95"/>
                  </a:spcBef>
                </a:pPr>
                <a:r>
                  <a:rPr lang="en-US" sz="1000" spc="-5" dirty="0">
                    <a:solidFill>
                      <a:schemeClr val="bg1"/>
                    </a:solidFill>
                    <a:latin typeface="Arial"/>
                    <a:cs typeface="Arial"/>
                  </a:rPr>
                  <a:t>(JTR)</a:t>
                </a:r>
                <a:endParaRPr sz="1000" dirty="0">
                  <a:solidFill>
                    <a:schemeClr val="bg1"/>
                  </a:solidFill>
                  <a:latin typeface="Arial"/>
                  <a:cs typeface="Arial"/>
                </a:endParaRPr>
              </a:p>
            </p:txBody>
          </p:sp>
          <p:sp>
            <p:nvSpPr>
              <p:cNvPr id="56" name="object 13">
                <a:extLst>
                  <a:ext uri="{FF2B5EF4-FFF2-40B4-BE49-F238E27FC236}">
                    <a16:creationId xmlns:a16="http://schemas.microsoft.com/office/drawing/2014/main" id="{D7C4D2EB-92D2-F5D0-F9FD-F0F3264F93A1}"/>
                  </a:ext>
                </a:extLst>
              </p:cNvPr>
              <p:cNvSpPr/>
              <p:nvPr/>
            </p:nvSpPr>
            <p:spPr>
              <a:xfrm>
                <a:off x="1382527" y="4193478"/>
                <a:ext cx="1490869" cy="533400"/>
              </a:xfrm>
              <a:custGeom>
                <a:avLst/>
                <a:gdLst/>
                <a:ahLst/>
                <a:cxnLst/>
                <a:rect l="l" t="t" r="r" b="b"/>
                <a:pathLst>
                  <a:path w="1524000" h="533400">
                    <a:moveTo>
                      <a:pt x="0" y="266700"/>
                    </a:moveTo>
                    <a:lnTo>
                      <a:pt x="12276" y="218760"/>
                    </a:lnTo>
                    <a:lnTo>
                      <a:pt x="47672" y="173639"/>
                    </a:lnTo>
                    <a:lnTo>
                      <a:pt x="104035" y="132091"/>
                    </a:lnTo>
                    <a:lnTo>
                      <a:pt x="139407" y="112892"/>
                    </a:lnTo>
                    <a:lnTo>
                      <a:pt x="179213" y="94868"/>
                    </a:lnTo>
                    <a:lnTo>
                      <a:pt x="223185" y="78114"/>
                    </a:lnTo>
                    <a:lnTo>
                      <a:pt x="271053" y="62724"/>
                    </a:lnTo>
                    <a:lnTo>
                      <a:pt x="322549" y="48792"/>
                    </a:lnTo>
                    <a:lnTo>
                      <a:pt x="377404" y="36412"/>
                    </a:lnTo>
                    <a:lnTo>
                      <a:pt x="435348" y="25678"/>
                    </a:lnTo>
                    <a:lnTo>
                      <a:pt x="496113" y="16685"/>
                    </a:lnTo>
                    <a:lnTo>
                      <a:pt x="559430" y="9526"/>
                    </a:lnTo>
                    <a:lnTo>
                      <a:pt x="625029" y="4296"/>
                    </a:lnTo>
                    <a:lnTo>
                      <a:pt x="692642" y="1089"/>
                    </a:lnTo>
                    <a:lnTo>
                      <a:pt x="762000" y="0"/>
                    </a:lnTo>
                    <a:lnTo>
                      <a:pt x="831357" y="1089"/>
                    </a:lnTo>
                    <a:lnTo>
                      <a:pt x="898970" y="4296"/>
                    </a:lnTo>
                    <a:lnTo>
                      <a:pt x="964569" y="9526"/>
                    </a:lnTo>
                    <a:lnTo>
                      <a:pt x="1027886" y="16685"/>
                    </a:lnTo>
                    <a:lnTo>
                      <a:pt x="1088651" y="25678"/>
                    </a:lnTo>
                    <a:lnTo>
                      <a:pt x="1146595" y="36412"/>
                    </a:lnTo>
                    <a:lnTo>
                      <a:pt x="1201450" y="48792"/>
                    </a:lnTo>
                    <a:lnTo>
                      <a:pt x="1252946" y="62724"/>
                    </a:lnTo>
                    <a:lnTo>
                      <a:pt x="1300814" y="78114"/>
                    </a:lnTo>
                    <a:lnTo>
                      <a:pt x="1344786" y="94868"/>
                    </a:lnTo>
                    <a:lnTo>
                      <a:pt x="1384592" y="112892"/>
                    </a:lnTo>
                    <a:lnTo>
                      <a:pt x="1419964" y="132091"/>
                    </a:lnTo>
                    <a:lnTo>
                      <a:pt x="1476327" y="173639"/>
                    </a:lnTo>
                    <a:lnTo>
                      <a:pt x="1511723" y="218760"/>
                    </a:lnTo>
                    <a:lnTo>
                      <a:pt x="1524000" y="266700"/>
                    </a:lnTo>
                    <a:lnTo>
                      <a:pt x="1520885" y="290975"/>
                    </a:lnTo>
                    <a:lnTo>
                      <a:pt x="1511723" y="314639"/>
                    </a:lnTo>
                    <a:lnTo>
                      <a:pt x="1476327" y="359760"/>
                    </a:lnTo>
                    <a:lnTo>
                      <a:pt x="1419964" y="401308"/>
                    </a:lnTo>
                    <a:lnTo>
                      <a:pt x="1384592" y="420507"/>
                    </a:lnTo>
                    <a:lnTo>
                      <a:pt x="1344786" y="438531"/>
                    </a:lnTo>
                    <a:lnTo>
                      <a:pt x="1300814" y="455285"/>
                    </a:lnTo>
                    <a:lnTo>
                      <a:pt x="1252946" y="470675"/>
                    </a:lnTo>
                    <a:lnTo>
                      <a:pt x="1201450" y="484607"/>
                    </a:lnTo>
                    <a:lnTo>
                      <a:pt x="1146595" y="496987"/>
                    </a:lnTo>
                    <a:lnTo>
                      <a:pt x="1088651" y="507721"/>
                    </a:lnTo>
                    <a:lnTo>
                      <a:pt x="1027886" y="516714"/>
                    </a:lnTo>
                    <a:lnTo>
                      <a:pt x="964569" y="523873"/>
                    </a:lnTo>
                    <a:lnTo>
                      <a:pt x="898970" y="529103"/>
                    </a:lnTo>
                    <a:lnTo>
                      <a:pt x="831357" y="532310"/>
                    </a:lnTo>
                    <a:lnTo>
                      <a:pt x="762000" y="533400"/>
                    </a:lnTo>
                    <a:lnTo>
                      <a:pt x="692642" y="532310"/>
                    </a:lnTo>
                    <a:lnTo>
                      <a:pt x="625029" y="529103"/>
                    </a:lnTo>
                    <a:lnTo>
                      <a:pt x="559430" y="523873"/>
                    </a:lnTo>
                    <a:lnTo>
                      <a:pt x="496113" y="516714"/>
                    </a:lnTo>
                    <a:lnTo>
                      <a:pt x="435348" y="507721"/>
                    </a:lnTo>
                    <a:lnTo>
                      <a:pt x="377404" y="496987"/>
                    </a:lnTo>
                    <a:lnTo>
                      <a:pt x="322549" y="484607"/>
                    </a:lnTo>
                    <a:lnTo>
                      <a:pt x="271053" y="470675"/>
                    </a:lnTo>
                    <a:lnTo>
                      <a:pt x="223185" y="455285"/>
                    </a:lnTo>
                    <a:lnTo>
                      <a:pt x="179213" y="438531"/>
                    </a:lnTo>
                    <a:lnTo>
                      <a:pt x="139407" y="420507"/>
                    </a:lnTo>
                    <a:lnTo>
                      <a:pt x="104035" y="401308"/>
                    </a:lnTo>
                    <a:lnTo>
                      <a:pt x="47672" y="359760"/>
                    </a:lnTo>
                    <a:lnTo>
                      <a:pt x="12276" y="314639"/>
                    </a:lnTo>
                    <a:lnTo>
                      <a:pt x="0" y="266700"/>
                    </a:lnTo>
                    <a:close/>
                  </a:path>
                </a:pathLst>
              </a:custGeom>
              <a:solidFill>
                <a:srgbClr val="8DCA88"/>
              </a:solidFill>
              <a:ln w="9525">
                <a:solidFill>
                  <a:srgbClr val="000000"/>
                </a:solidFill>
              </a:ln>
            </p:spPr>
            <p:txBody>
              <a:bodyPr wrap="square" lIns="0" tIns="0" rIns="0" bIns="0" rtlCol="0"/>
              <a:lstStyle/>
              <a:p>
                <a:endParaRPr>
                  <a:solidFill>
                    <a:schemeClr val="bg1"/>
                  </a:solidFill>
                </a:endParaRPr>
              </a:p>
            </p:txBody>
          </p:sp>
          <p:sp>
            <p:nvSpPr>
              <p:cNvPr id="58" name="object 14">
                <a:extLst>
                  <a:ext uri="{FF2B5EF4-FFF2-40B4-BE49-F238E27FC236}">
                    <a16:creationId xmlns:a16="http://schemas.microsoft.com/office/drawing/2014/main" id="{2DE62763-3765-1C05-2DAA-F83741631FC9}"/>
                  </a:ext>
                </a:extLst>
              </p:cNvPr>
              <p:cNvSpPr txBox="1"/>
              <p:nvPr/>
            </p:nvSpPr>
            <p:spPr>
              <a:xfrm>
                <a:off x="1617329" y="4252166"/>
                <a:ext cx="1066799" cy="332783"/>
              </a:xfrm>
              <a:prstGeom prst="rect">
                <a:avLst/>
              </a:prstGeom>
            </p:spPr>
            <p:txBody>
              <a:bodyPr vert="horz" wrap="square" lIns="0" tIns="12065" rIns="0" bIns="0" rtlCol="0">
                <a:spAutoFit/>
              </a:bodyPr>
              <a:lstStyle/>
              <a:p>
                <a:pPr marL="12700">
                  <a:lnSpc>
                    <a:spcPct val="100000"/>
                  </a:lnSpc>
                  <a:spcBef>
                    <a:spcPts val="95"/>
                  </a:spcBef>
                </a:pPr>
                <a:r>
                  <a:rPr lang="en-US" sz="1000" spc="-10" dirty="0">
                    <a:solidFill>
                      <a:schemeClr val="bg1"/>
                    </a:solidFill>
                    <a:latin typeface="Arial"/>
                    <a:cs typeface="Arial"/>
                  </a:rPr>
                  <a:t>         </a:t>
                </a:r>
                <a:r>
                  <a:rPr sz="1000" spc="-10" dirty="0">
                    <a:solidFill>
                      <a:schemeClr val="bg1"/>
                    </a:solidFill>
                    <a:latin typeface="Arial"/>
                    <a:cs typeface="Arial"/>
                  </a:rPr>
                  <a:t>AR</a:t>
                </a:r>
                <a:r>
                  <a:rPr sz="1000" spc="-70" dirty="0">
                    <a:solidFill>
                      <a:schemeClr val="bg1"/>
                    </a:solidFill>
                    <a:latin typeface="Arial"/>
                    <a:cs typeface="Arial"/>
                  </a:rPr>
                  <a:t> </a:t>
                </a:r>
                <a:r>
                  <a:rPr sz="1000" spc="-5" dirty="0">
                    <a:solidFill>
                      <a:schemeClr val="bg1"/>
                    </a:solidFill>
                    <a:latin typeface="Arial"/>
                    <a:cs typeface="Arial"/>
                  </a:rPr>
                  <a:t>95-1</a:t>
                </a:r>
                <a:r>
                  <a:rPr lang="en-US" sz="1000" spc="-5" dirty="0">
                    <a:solidFill>
                      <a:schemeClr val="bg1"/>
                    </a:solidFill>
                    <a:latin typeface="Arial"/>
                    <a:cs typeface="Arial"/>
                  </a:rPr>
                  <a:t> </a:t>
                </a:r>
              </a:p>
              <a:p>
                <a:pPr marL="12700">
                  <a:lnSpc>
                    <a:spcPct val="100000"/>
                  </a:lnSpc>
                  <a:spcBef>
                    <a:spcPts val="95"/>
                  </a:spcBef>
                </a:pPr>
                <a:r>
                  <a:rPr lang="en-US" sz="1000" dirty="0">
                    <a:solidFill>
                      <a:schemeClr val="bg1"/>
                    </a:solidFill>
                  </a:rPr>
                  <a:t>Flight Regulations</a:t>
                </a:r>
                <a:endParaRPr sz="1000" dirty="0">
                  <a:solidFill>
                    <a:schemeClr val="bg1"/>
                  </a:solidFill>
                  <a:latin typeface="Arial"/>
                  <a:cs typeface="Arial"/>
                </a:endParaRPr>
              </a:p>
            </p:txBody>
          </p:sp>
          <p:sp>
            <p:nvSpPr>
              <p:cNvPr id="60" name="object 16">
                <a:extLst>
                  <a:ext uri="{FF2B5EF4-FFF2-40B4-BE49-F238E27FC236}">
                    <a16:creationId xmlns:a16="http://schemas.microsoft.com/office/drawing/2014/main" id="{518C9CE9-2325-AA60-E78D-D4AA362927A6}"/>
                  </a:ext>
                </a:extLst>
              </p:cNvPr>
              <p:cNvSpPr/>
              <p:nvPr/>
            </p:nvSpPr>
            <p:spPr>
              <a:xfrm>
                <a:off x="5781175" y="1185179"/>
                <a:ext cx="1714500" cy="838200"/>
              </a:xfrm>
              <a:custGeom>
                <a:avLst/>
                <a:gdLst/>
                <a:ahLst/>
                <a:cxnLst/>
                <a:rect l="l" t="t" r="r" b="b"/>
                <a:pathLst>
                  <a:path w="1752600" h="838200">
                    <a:moveTo>
                      <a:pt x="0" y="419100"/>
                    </a:moveTo>
                    <a:lnTo>
                      <a:pt x="8701" y="359808"/>
                    </a:lnTo>
                    <a:lnTo>
                      <a:pt x="34017" y="303071"/>
                    </a:lnTo>
                    <a:lnTo>
                      <a:pt x="74759" y="249457"/>
                    </a:lnTo>
                    <a:lnTo>
                      <a:pt x="129742" y="199534"/>
                    </a:lnTo>
                    <a:lnTo>
                      <a:pt x="162203" y="176133"/>
                    </a:lnTo>
                    <a:lnTo>
                      <a:pt x="197779" y="153867"/>
                    </a:lnTo>
                    <a:lnTo>
                      <a:pt x="236322" y="132808"/>
                    </a:lnTo>
                    <a:lnTo>
                      <a:pt x="277684" y="113026"/>
                    </a:lnTo>
                    <a:lnTo>
                      <a:pt x="321717" y="94592"/>
                    </a:lnTo>
                    <a:lnTo>
                      <a:pt x="368272" y="77577"/>
                    </a:lnTo>
                    <a:lnTo>
                      <a:pt x="417201" y="62052"/>
                    </a:lnTo>
                    <a:lnTo>
                      <a:pt x="468355" y="48087"/>
                    </a:lnTo>
                    <a:lnTo>
                      <a:pt x="521587" y="35755"/>
                    </a:lnTo>
                    <a:lnTo>
                      <a:pt x="576748" y="25125"/>
                    </a:lnTo>
                    <a:lnTo>
                      <a:pt x="633690" y="16269"/>
                    </a:lnTo>
                    <a:lnTo>
                      <a:pt x="692264" y="9258"/>
                    </a:lnTo>
                    <a:lnTo>
                      <a:pt x="752323" y="4161"/>
                    </a:lnTo>
                    <a:lnTo>
                      <a:pt x="813717" y="1052"/>
                    </a:lnTo>
                    <a:lnTo>
                      <a:pt x="876300" y="0"/>
                    </a:lnTo>
                    <a:lnTo>
                      <a:pt x="938882" y="1052"/>
                    </a:lnTo>
                    <a:lnTo>
                      <a:pt x="1000276" y="4161"/>
                    </a:lnTo>
                    <a:lnTo>
                      <a:pt x="1060335" y="9258"/>
                    </a:lnTo>
                    <a:lnTo>
                      <a:pt x="1118909" y="16269"/>
                    </a:lnTo>
                    <a:lnTo>
                      <a:pt x="1175851" y="25125"/>
                    </a:lnTo>
                    <a:lnTo>
                      <a:pt x="1231012" y="35755"/>
                    </a:lnTo>
                    <a:lnTo>
                      <a:pt x="1284244" y="48087"/>
                    </a:lnTo>
                    <a:lnTo>
                      <a:pt x="1335398" y="62052"/>
                    </a:lnTo>
                    <a:lnTo>
                      <a:pt x="1384327" y="77577"/>
                    </a:lnTo>
                    <a:lnTo>
                      <a:pt x="1430882" y="94592"/>
                    </a:lnTo>
                    <a:lnTo>
                      <a:pt x="1474915" y="113026"/>
                    </a:lnTo>
                    <a:lnTo>
                      <a:pt x="1516277" y="132808"/>
                    </a:lnTo>
                    <a:lnTo>
                      <a:pt x="1554820" y="153867"/>
                    </a:lnTo>
                    <a:lnTo>
                      <a:pt x="1590396" y="176133"/>
                    </a:lnTo>
                    <a:lnTo>
                      <a:pt x="1622857" y="199534"/>
                    </a:lnTo>
                    <a:lnTo>
                      <a:pt x="1677840" y="249457"/>
                    </a:lnTo>
                    <a:lnTo>
                      <a:pt x="1718582" y="303071"/>
                    </a:lnTo>
                    <a:lnTo>
                      <a:pt x="1743898" y="359808"/>
                    </a:lnTo>
                    <a:lnTo>
                      <a:pt x="1752600" y="419100"/>
                    </a:lnTo>
                    <a:lnTo>
                      <a:pt x="1750399" y="449031"/>
                    </a:lnTo>
                    <a:lnTo>
                      <a:pt x="1743898" y="478394"/>
                    </a:lnTo>
                    <a:lnTo>
                      <a:pt x="1718582" y="535132"/>
                    </a:lnTo>
                    <a:lnTo>
                      <a:pt x="1677840" y="588747"/>
                    </a:lnTo>
                    <a:lnTo>
                      <a:pt x="1622857" y="638671"/>
                    </a:lnTo>
                    <a:lnTo>
                      <a:pt x="1590396" y="662072"/>
                    </a:lnTo>
                    <a:lnTo>
                      <a:pt x="1554820" y="684337"/>
                    </a:lnTo>
                    <a:lnTo>
                      <a:pt x="1516277" y="705396"/>
                    </a:lnTo>
                    <a:lnTo>
                      <a:pt x="1474915" y="725178"/>
                    </a:lnTo>
                    <a:lnTo>
                      <a:pt x="1430882" y="743611"/>
                    </a:lnTo>
                    <a:lnTo>
                      <a:pt x="1384327" y="760626"/>
                    </a:lnTo>
                    <a:lnTo>
                      <a:pt x="1335398" y="776150"/>
                    </a:lnTo>
                    <a:lnTo>
                      <a:pt x="1284244" y="790114"/>
                    </a:lnTo>
                    <a:lnTo>
                      <a:pt x="1231012" y="802446"/>
                    </a:lnTo>
                    <a:lnTo>
                      <a:pt x="1175851" y="813075"/>
                    </a:lnTo>
                    <a:lnTo>
                      <a:pt x="1118909" y="821931"/>
                    </a:lnTo>
                    <a:lnTo>
                      <a:pt x="1060335" y="828942"/>
                    </a:lnTo>
                    <a:lnTo>
                      <a:pt x="1000276" y="834038"/>
                    </a:lnTo>
                    <a:lnTo>
                      <a:pt x="938882" y="837147"/>
                    </a:lnTo>
                    <a:lnTo>
                      <a:pt x="876300" y="838200"/>
                    </a:lnTo>
                    <a:lnTo>
                      <a:pt x="813717" y="837147"/>
                    </a:lnTo>
                    <a:lnTo>
                      <a:pt x="752323" y="834038"/>
                    </a:lnTo>
                    <a:lnTo>
                      <a:pt x="692264" y="828942"/>
                    </a:lnTo>
                    <a:lnTo>
                      <a:pt x="633690" y="821931"/>
                    </a:lnTo>
                    <a:lnTo>
                      <a:pt x="576748" y="813075"/>
                    </a:lnTo>
                    <a:lnTo>
                      <a:pt x="521587" y="802446"/>
                    </a:lnTo>
                    <a:lnTo>
                      <a:pt x="468355" y="790114"/>
                    </a:lnTo>
                    <a:lnTo>
                      <a:pt x="417201" y="776150"/>
                    </a:lnTo>
                    <a:lnTo>
                      <a:pt x="368272" y="760626"/>
                    </a:lnTo>
                    <a:lnTo>
                      <a:pt x="321717" y="743611"/>
                    </a:lnTo>
                    <a:lnTo>
                      <a:pt x="277684" y="725178"/>
                    </a:lnTo>
                    <a:lnTo>
                      <a:pt x="236322" y="705396"/>
                    </a:lnTo>
                    <a:lnTo>
                      <a:pt x="197779" y="684337"/>
                    </a:lnTo>
                    <a:lnTo>
                      <a:pt x="162203" y="662072"/>
                    </a:lnTo>
                    <a:lnTo>
                      <a:pt x="129742" y="638671"/>
                    </a:lnTo>
                    <a:lnTo>
                      <a:pt x="74759" y="588747"/>
                    </a:lnTo>
                    <a:lnTo>
                      <a:pt x="34017" y="535132"/>
                    </a:lnTo>
                    <a:lnTo>
                      <a:pt x="8701" y="478394"/>
                    </a:lnTo>
                    <a:lnTo>
                      <a:pt x="0" y="419100"/>
                    </a:lnTo>
                    <a:close/>
                  </a:path>
                </a:pathLst>
              </a:custGeom>
              <a:solidFill>
                <a:schemeClr val="accent2">
                  <a:lumMod val="20000"/>
                  <a:lumOff val="80000"/>
                </a:schemeClr>
              </a:solidFill>
              <a:ln w="9525">
                <a:solidFill>
                  <a:srgbClr val="000000"/>
                </a:solidFill>
              </a:ln>
            </p:spPr>
            <p:txBody>
              <a:bodyPr wrap="square" lIns="0" tIns="0" rIns="0" bIns="0" rtlCol="0"/>
              <a:lstStyle/>
              <a:p>
                <a:endParaRPr>
                  <a:solidFill>
                    <a:schemeClr val="bg1"/>
                  </a:solidFill>
                </a:endParaRPr>
              </a:p>
            </p:txBody>
          </p:sp>
          <p:sp>
            <p:nvSpPr>
              <p:cNvPr id="61" name="object 17">
                <a:extLst>
                  <a:ext uri="{FF2B5EF4-FFF2-40B4-BE49-F238E27FC236}">
                    <a16:creationId xmlns:a16="http://schemas.microsoft.com/office/drawing/2014/main" id="{05AFE17D-0816-BDED-B33D-DB2C436D55AC}"/>
                  </a:ext>
                </a:extLst>
              </p:cNvPr>
              <p:cNvSpPr txBox="1"/>
              <p:nvPr/>
            </p:nvSpPr>
            <p:spPr>
              <a:xfrm>
                <a:off x="6103606" y="1515379"/>
                <a:ext cx="1095168" cy="166409"/>
              </a:xfrm>
              <a:prstGeom prst="rect">
                <a:avLst/>
              </a:prstGeom>
            </p:spPr>
            <p:txBody>
              <a:bodyPr vert="horz" wrap="square" lIns="0" tIns="12065" rIns="0" bIns="0" rtlCol="0">
                <a:spAutoFit/>
              </a:bodyPr>
              <a:lstStyle/>
              <a:p>
                <a:pPr marL="12700">
                  <a:lnSpc>
                    <a:spcPct val="100000"/>
                  </a:lnSpc>
                  <a:spcBef>
                    <a:spcPts val="95"/>
                  </a:spcBef>
                </a:pPr>
                <a:r>
                  <a:rPr sz="1000" spc="-10" dirty="0">
                    <a:solidFill>
                      <a:schemeClr val="bg1"/>
                    </a:solidFill>
                    <a:latin typeface="Arial"/>
                    <a:cs typeface="Arial"/>
                  </a:rPr>
                  <a:t>United States</a:t>
                </a:r>
                <a:r>
                  <a:rPr sz="1000" spc="-25" dirty="0">
                    <a:solidFill>
                      <a:schemeClr val="bg1"/>
                    </a:solidFill>
                    <a:latin typeface="Arial"/>
                    <a:cs typeface="Arial"/>
                  </a:rPr>
                  <a:t> </a:t>
                </a:r>
                <a:r>
                  <a:rPr sz="1000" spc="-10" dirty="0">
                    <a:solidFill>
                      <a:schemeClr val="bg1"/>
                    </a:solidFill>
                    <a:latin typeface="Arial"/>
                    <a:cs typeface="Arial"/>
                  </a:rPr>
                  <a:t>Code</a:t>
                </a:r>
                <a:endParaRPr sz="1000" dirty="0">
                  <a:solidFill>
                    <a:schemeClr val="bg1"/>
                  </a:solidFill>
                  <a:latin typeface="Arial"/>
                  <a:cs typeface="Arial"/>
                </a:endParaRPr>
              </a:p>
            </p:txBody>
          </p:sp>
          <p:sp>
            <p:nvSpPr>
              <p:cNvPr id="62" name="object 19">
                <a:extLst>
                  <a:ext uri="{FF2B5EF4-FFF2-40B4-BE49-F238E27FC236}">
                    <a16:creationId xmlns:a16="http://schemas.microsoft.com/office/drawing/2014/main" id="{DB2AB18B-E582-9028-25F3-DE69B36E46AD}"/>
                  </a:ext>
                </a:extLst>
              </p:cNvPr>
              <p:cNvSpPr/>
              <p:nvPr/>
            </p:nvSpPr>
            <p:spPr>
              <a:xfrm>
                <a:off x="1158896" y="3256027"/>
                <a:ext cx="1714500" cy="838200"/>
              </a:xfrm>
              <a:custGeom>
                <a:avLst/>
                <a:gdLst/>
                <a:ahLst/>
                <a:cxnLst/>
                <a:rect l="l" t="t" r="r" b="b"/>
                <a:pathLst>
                  <a:path w="1752600" h="838200">
                    <a:moveTo>
                      <a:pt x="0" y="419100"/>
                    </a:moveTo>
                    <a:lnTo>
                      <a:pt x="8701" y="359808"/>
                    </a:lnTo>
                    <a:lnTo>
                      <a:pt x="34017" y="303071"/>
                    </a:lnTo>
                    <a:lnTo>
                      <a:pt x="74759" y="249457"/>
                    </a:lnTo>
                    <a:lnTo>
                      <a:pt x="129742" y="199534"/>
                    </a:lnTo>
                    <a:lnTo>
                      <a:pt x="162203" y="176133"/>
                    </a:lnTo>
                    <a:lnTo>
                      <a:pt x="197779" y="153867"/>
                    </a:lnTo>
                    <a:lnTo>
                      <a:pt x="236322" y="132808"/>
                    </a:lnTo>
                    <a:lnTo>
                      <a:pt x="277684" y="113026"/>
                    </a:lnTo>
                    <a:lnTo>
                      <a:pt x="321717" y="94592"/>
                    </a:lnTo>
                    <a:lnTo>
                      <a:pt x="368272" y="77577"/>
                    </a:lnTo>
                    <a:lnTo>
                      <a:pt x="417201" y="62052"/>
                    </a:lnTo>
                    <a:lnTo>
                      <a:pt x="468355" y="48087"/>
                    </a:lnTo>
                    <a:lnTo>
                      <a:pt x="521587" y="35755"/>
                    </a:lnTo>
                    <a:lnTo>
                      <a:pt x="576748" y="25125"/>
                    </a:lnTo>
                    <a:lnTo>
                      <a:pt x="633690" y="16269"/>
                    </a:lnTo>
                    <a:lnTo>
                      <a:pt x="692264" y="9258"/>
                    </a:lnTo>
                    <a:lnTo>
                      <a:pt x="752323" y="4161"/>
                    </a:lnTo>
                    <a:lnTo>
                      <a:pt x="813717" y="1052"/>
                    </a:lnTo>
                    <a:lnTo>
                      <a:pt x="876300" y="0"/>
                    </a:lnTo>
                    <a:lnTo>
                      <a:pt x="938882" y="1052"/>
                    </a:lnTo>
                    <a:lnTo>
                      <a:pt x="1000276" y="4161"/>
                    </a:lnTo>
                    <a:lnTo>
                      <a:pt x="1060335" y="9258"/>
                    </a:lnTo>
                    <a:lnTo>
                      <a:pt x="1118909" y="16269"/>
                    </a:lnTo>
                    <a:lnTo>
                      <a:pt x="1175851" y="25125"/>
                    </a:lnTo>
                    <a:lnTo>
                      <a:pt x="1231012" y="35755"/>
                    </a:lnTo>
                    <a:lnTo>
                      <a:pt x="1284244" y="48087"/>
                    </a:lnTo>
                    <a:lnTo>
                      <a:pt x="1335398" y="62052"/>
                    </a:lnTo>
                    <a:lnTo>
                      <a:pt x="1384327" y="77577"/>
                    </a:lnTo>
                    <a:lnTo>
                      <a:pt x="1430882" y="94592"/>
                    </a:lnTo>
                    <a:lnTo>
                      <a:pt x="1474915" y="113026"/>
                    </a:lnTo>
                    <a:lnTo>
                      <a:pt x="1516277" y="132808"/>
                    </a:lnTo>
                    <a:lnTo>
                      <a:pt x="1554820" y="153867"/>
                    </a:lnTo>
                    <a:lnTo>
                      <a:pt x="1590396" y="176133"/>
                    </a:lnTo>
                    <a:lnTo>
                      <a:pt x="1622857" y="199534"/>
                    </a:lnTo>
                    <a:lnTo>
                      <a:pt x="1677840" y="249457"/>
                    </a:lnTo>
                    <a:lnTo>
                      <a:pt x="1718582" y="303071"/>
                    </a:lnTo>
                    <a:lnTo>
                      <a:pt x="1743898" y="359808"/>
                    </a:lnTo>
                    <a:lnTo>
                      <a:pt x="1752600" y="419100"/>
                    </a:lnTo>
                    <a:lnTo>
                      <a:pt x="1750399" y="449031"/>
                    </a:lnTo>
                    <a:lnTo>
                      <a:pt x="1743898" y="478394"/>
                    </a:lnTo>
                    <a:lnTo>
                      <a:pt x="1718582" y="535132"/>
                    </a:lnTo>
                    <a:lnTo>
                      <a:pt x="1677840" y="588747"/>
                    </a:lnTo>
                    <a:lnTo>
                      <a:pt x="1622857" y="638671"/>
                    </a:lnTo>
                    <a:lnTo>
                      <a:pt x="1590396" y="662072"/>
                    </a:lnTo>
                    <a:lnTo>
                      <a:pt x="1554820" y="684337"/>
                    </a:lnTo>
                    <a:lnTo>
                      <a:pt x="1516277" y="705396"/>
                    </a:lnTo>
                    <a:lnTo>
                      <a:pt x="1474915" y="725178"/>
                    </a:lnTo>
                    <a:lnTo>
                      <a:pt x="1430882" y="743611"/>
                    </a:lnTo>
                    <a:lnTo>
                      <a:pt x="1384327" y="760626"/>
                    </a:lnTo>
                    <a:lnTo>
                      <a:pt x="1335398" y="776150"/>
                    </a:lnTo>
                    <a:lnTo>
                      <a:pt x="1284244" y="790114"/>
                    </a:lnTo>
                    <a:lnTo>
                      <a:pt x="1231012" y="802446"/>
                    </a:lnTo>
                    <a:lnTo>
                      <a:pt x="1175851" y="813075"/>
                    </a:lnTo>
                    <a:lnTo>
                      <a:pt x="1118909" y="821931"/>
                    </a:lnTo>
                    <a:lnTo>
                      <a:pt x="1060335" y="828942"/>
                    </a:lnTo>
                    <a:lnTo>
                      <a:pt x="1000276" y="834038"/>
                    </a:lnTo>
                    <a:lnTo>
                      <a:pt x="938882" y="837147"/>
                    </a:lnTo>
                    <a:lnTo>
                      <a:pt x="876300" y="838200"/>
                    </a:lnTo>
                    <a:lnTo>
                      <a:pt x="813717" y="837147"/>
                    </a:lnTo>
                    <a:lnTo>
                      <a:pt x="752323" y="834038"/>
                    </a:lnTo>
                    <a:lnTo>
                      <a:pt x="692264" y="828942"/>
                    </a:lnTo>
                    <a:lnTo>
                      <a:pt x="633690" y="821931"/>
                    </a:lnTo>
                    <a:lnTo>
                      <a:pt x="576748" y="813075"/>
                    </a:lnTo>
                    <a:lnTo>
                      <a:pt x="521587" y="802446"/>
                    </a:lnTo>
                    <a:lnTo>
                      <a:pt x="468355" y="790114"/>
                    </a:lnTo>
                    <a:lnTo>
                      <a:pt x="417201" y="776150"/>
                    </a:lnTo>
                    <a:lnTo>
                      <a:pt x="368272" y="760626"/>
                    </a:lnTo>
                    <a:lnTo>
                      <a:pt x="321717" y="743611"/>
                    </a:lnTo>
                    <a:lnTo>
                      <a:pt x="277684" y="725178"/>
                    </a:lnTo>
                    <a:lnTo>
                      <a:pt x="236322" y="705396"/>
                    </a:lnTo>
                    <a:lnTo>
                      <a:pt x="197779" y="684337"/>
                    </a:lnTo>
                    <a:lnTo>
                      <a:pt x="162203" y="662072"/>
                    </a:lnTo>
                    <a:lnTo>
                      <a:pt x="129742" y="638671"/>
                    </a:lnTo>
                    <a:lnTo>
                      <a:pt x="74759" y="588747"/>
                    </a:lnTo>
                    <a:lnTo>
                      <a:pt x="34017" y="535132"/>
                    </a:lnTo>
                    <a:lnTo>
                      <a:pt x="8701" y="478394"/>
                    </a:lnTo>
                    <a:lnTo>
                      <a:pt x="0" y="419100"/>
                    </a:lnTo>
                    <a:close/>
                  </a:path>
                </a:pathLst>
              </a:custGeom>
              <a:solidFill>
                <a:schemeClr val="accent4">
                  <a:lumMod val="20000"/>
                  <a:lumOff val="80000"/>
                </a:schemeClr>
              </a:solidFill>
              <a:ln w="9525">
                <a:solidFill>
                  <a:srgbClr val="000000"/>
                </a:solidFill>
              </a:ln>
            </p:spPr>
            <p:txBody>
              <a:bodyPr wrap="square" lIns="0" tIns="0" rIns="0" bIns="0" rtlCol="0"/>
              <a:lstStyle/>
              <a:p>
                <a:endParaRPr>
                  <a:solidFill>
                    <a:schemeClr val="bg1"/>
                  </a:solidFill>
                </a:endParaRPr>
              </a:p>
            </p:txBody>
          </p:sp>
          <p:sp>
            <p:nvSpPr>
              <p:cNvPr id="63" name="object 20">
                <a:extLst>
                  <a:ext uri="{FF2B5EF4-FFF2-40B4-BE49-F238E27FC236}">
                    <a16:creationId xmlns:a16="http://schemas.microsoft.com/office/drawing/2014/main" id="{D10DF4F5-7B5C-1A66-1D37-6D0EDF00C4BE}"/>
                  </a:ext>
                </a:extLst>
              </p:cNvPr>
              <p:cNvSpPr txBox="1"/>
              <p:nvPr/>
            </p:nvSpPr>
            <p:spPr>
              <a:xfrm>
                <a:off x="1405377" y="3384279"/>
                <a:ext cx="1602676" cy="653384"/>
              </a:xfrm>
              <a:prstGeom prst="rect">
                <a:avLst/>
              </a:prstGeom>
              <a:noFill/>
            </p:spPr>
            <p:txBody>
              <a:bodyPr vert="horz" wrap="square" lIns="0" tIns="12065" rIns="0" bIns="0" rtlCol="0">
                <a:spAutoFit/>
              </a:bodyPr>
              <a:lstStyle/>
              <a:p>
                <a:pPr marL="12700">
                  <a:lnSpc>
                    <a:spcPct val="100000"/>
                  </a:lnSpc>
                  <a:spcBef>
                    <a:spcPts val="95"/>
                  </a:spcBef>
                </a:pPr>
                <a:r>
                  <a:rPr lang="en-US" sz="1000" spc="-5" dirty="0">
                    <a:solidFill>
                      <a:schemeClr val="bg1"/>
                    </a:solidFill>
                    <a:latin typeface="Arial"/>
                    <a:cs typeface="Arial"/>
                  </a:rPr>
                  <a:t>      </a:t>
                </a:r>
                <a:r>
                  <a:rPr sz="1000" spc="-5" dirty="0" err="1">
                    <a:solidFill>
                      <a:schemeClr val="bg1"/>
                    </a:solidFill>
                    <a:latin typeface="Arial"/>
                    <a:cs typeface="Arial"/>
                  </a:rPr>
                  <a:t>D</a:t>
                </a:r>
                <a:r>
                  <a:rPr lang="en-US" sz="1000" spc="-5" dirty="0" err="1">
                    <a:solidFill>
                      <a:schemeClr val="bg1"/>
                    </a:solidFill>
                    <a:latin typeface="Arial"/>
                    <a:cs typeface="Arial"/>
                  </a:rPr>
                  <a:t>o</a:t>
                </a:r>
                <a:r>
                  <a:rPr sz="1000" spc="-5" dirty="0" err="1">
                    <a:solidFill>
                      <a:schemeClr val="bg1"/>
                    </a:solidFill>
                    <a:latin typeface="Arial"/>
                    <a:cs typeface="Arial"/>
                  </a:rPr>
                  <a:t>D</a:t>
                </a:r>
                <a:r>
                  <a:rPr lang="en-US" sz="1000" spc="-5" dirty="0" err="1">
                    <a:solidFill>
                      <a:schemeClr val="bg1"/>
                    </a:solidFill>
                    <a:latin typeface="Arial"/>
                    <a:cs typeface="Arial"/>
                  </a:rPr>
                  <a:t>D</a:t>
                </a:r>
                <a:r>
                  <a:rPr sz="1000" spc="-65" dirty="0">
                    <a:solidFill>
                      <a:schemeClr val="bg1"/>
                    </a:solidFill>
                    <a:latin typeface="Arial"/>
                    <a:cs typeface="Arial"/>
                  </a:rPr>
                  <a:t> </a:t>
                </a:r>
                <a:r>
                  <a:rPr sz="1000" spc="-10" dirty="0">
                    <a:solidFill>
                      <a:schemeClr val="bg1"/>
                    </a:solidFill>
                    <a:latin typeface="Arial"/>
                    <a:cs typeface="Arial"/>
                  </a:rPr>
                  <a:t>4500.56</a:t>
                </a:r>
                <a:r>
                  <a:rPr lang="en-US" sz="1000" spc="-10" dirty="0">
                    <a:solidFill>
                      <a:schemeClr val="bg1"/>
                    </a:solidFill>
                    <a:latin typeface="Arial"/>
                    <a:cs typeface="Arial"/>
                  </a:rPr>
                  <a:t> </a:t>
                </a:r>
              </a:p>
              <a:p>
                <a:pPr marL="12700">
                  <a:lnSpc>
                    <a:spcPct val="100000"/>
                  </a:lnSpc>
                  <a:spcBef>
                    <a:spcPts val="95"/>
                  </a:spcBef>
                </a:pPr>
                <a:r>
                  <a:rPr lang="en-US" sz="1000" dirty="0">
                    <a:solidFill>
                      <a:schemeClr val="bg1"/>
                    </a:solidFill>
                  </a:rPr>
                  <a:t>DoD Policy on the Use of Government Aircraft and </a:t>
                </a:r>
              </a:p>
              <a:p>
                <a:pPr marL="12700">
                  <a:lnSpc>
                    <a:spcPct val="100000"/>
                  </a:lnSpc>
                  <a:spcBef>
                    <a:spcPts val="95"/>
                  </a:spcBef>
                </a:pPr>
                <a:r>
                  <a:rPr lang="en-US" sz="1000" dirty="0">
                    <a:solidFill>
                      <a:schemeClr val="bg1"/>
                    </a:solidFill>
                  </a:rPr>
                  <a:t>          Air Travel</a:t>
                </a:r>
                <a:endParaRPr sz="1000" dirty="0">
                  <a:solidFill>
                    <a:schemeClr val="bg1"/>
                  </a:solidFill>
                  <a:latin typeface="Arial"/>
                  <a:cs typeface="Arial"/>
                </a:endParaRPr>
              </a:p>
            </p:txBody>
          </p:sp>
          <p:sp>
            <p:nvSpPr>
              <p:cNvPr id="64" name="object 22">
                <a:extLst>
                  <a:ext uri="{FF2B5EF4-FFF2-40B4-BE49-F238E27FC236}">
                    <a16:creationId xmlns:a16="http://schemas.microsoft.com/office/drawing/2014/main" id="{A0C07BAE-174C-80A5-FF29-9E72BD127332}"/>
                  </a:ext>
                </a:extLst>
              </p:cNvPr>
              <p:cNvSpPr/>
              <p:nvPr/>
            </p:nvSpPr>
            <p:spPr>
              <a:xfrm>
                <a:off x="4002947" y="976981"/>
                <a:ext cx="1714500" cy="838200"/>
              </a:xfrm>
              <a:custGeom>
                <a:avLst/>
                <a:gdLst/>
                <a:ahLst/>
                <a:cxnLst/>
                <a:rect l="l" t="t" r="r" b="b"/>
                <a:pathLst>
                  <a:path w="1752600" h="838200">
                    <a:moveTo>
                      <a:pt x="0" y="419100"/>
                    </a:moveTo>
                    <a:lnTo>
                      <a:pt x="8701" y="359808"/>
                    </a:lnTo>
                    <a:lnTo>
                      <a:pt x="34017" y="303071"/>
                    </a:lnTo>
                    <a:lnTo>
                      <a:pt x="74759" y="249457"/>
                    </a:lnTo>
                    <a:lnTo>
                      <a:pt x="129742" y="199534"/>
                    </a:lnTo>
                    <a:lnTo>
                      <a:pt x="162203" y="176133"/>
                    </a:lnTo>
                    <a:lnTo>
                      <a:pt x="197779" y="153867"/>
                    </a:lnTo>
                    <a:lnTo>
                      <a:pt x="236322" y="132808"/>
                    </a:lnTo>
                    <a:lnTo>
                      <a:pt x="277684" y="113026"/>
                    </a:lnTo>
                    <a:lnTo>
                      <a:pt x="321717" y="94592"/>
                    </a:lnTo>
                    <a:lnTo>
                      <a:pt x="368272" y="77577"/>
                    </a:lnTo>
                    <a:lnTo>
                      <a:pt x="417201" y="62052"/>
                    </a:lnTo>
                    <a:lnTo>
                      <a:pt x="468355" y="48087"/>
                    </a:lnTo>
                    <a:lnTo>
                      <a:pt x="521587" y="35755"/>
                    </a:lnTo>
                    <a:lnTo>
                      <a:pt x="576748" y="25125"/>
                    </a:lnTo>
                    <a:lnTo>
                      <a:pt x="633690" y="16269"/>
                    </a:lnTo>
                    <a:lnTo>
                      <a:pt x="692264" y="9258"/>
                    </a:lnTo>
                    <a:lnTo>
                      <a:pt x="752323" y="4161"/>
                    </a:lnTo>
                    <a:lnTo>
                      <a:pt x="813717" y="1052"/>
                    </a:lnTo>
                    <a:lnTo>
                      <a:pt x="876300" y="0"/>
                    </a:lnTo>
                    <a:lnTo>
                      <a:pt x="938882" y="1052"/>
                    </a:lnTo>
                    <a:lnTo>
                      <a:pt x="1000276" y="4161"/>
                    </a:lnTo>
                    <a:lnTo>
                      <a:pt x="1060335" y="9258"/>
                    </a:lnTo>
                    <a:lnTo>
                      <a:pt x="1118909" y="16269"/>
                    </a:lnTo>
                    <a:lnTo>
                      <a:pt x="1175851" y="25125"/>
                    </a:lnTo>
                    <a:lnTo>
                      <a:pt x="1231012" y="35755"/>
                    </a:lnTo>
                    <a:lnTo>
                      <a:pt x="1284244" y="48087"/>
                    </a:lnTo>
                    <a:lnTo>
                      <a:pt x="1335398" y="62052"/>
                    </a:lnTo>
                    <a:lnTo>
                      <a:pt x="1384327" y="77577"/>
                    </a:lnTo>
                    <a:lnTo>
                      <a:pt x="1430882" y="94592"/>
                    </a:lnTo>
                    <a:lnTo>
                      <a:pt x="1474915" y="113026"/>
                    </a:lnTo>
                    <a:lnTo>
                      <a:pt x="1516277" y="132808"/>
                    </a:lnTo>
                    <a:lnTo>
                      <a:pt x="1554820" y="153867"/>
                    </a:lnTo>
                    <a:lnTo>
                      <a:pt x="1590396" y="176133"/>
                    </a:lnTo>
                    <a:lnTo>
                      <a:pt x="1622857" y="199534"/>
                    </a:lnTo>
                    <a:lnTo>
                      <a:pt x="1677840" y="249457"/>
                    </a:lnTo>
                    <a:lnTo>
                      <a:pt x="1718582" y="303071"/>
                    </a:lnTo>
                    <a:lnTo>
                      <a:pt x="1743898" y="359808"/>
                    </a:lnTo>
                    <a:lnTo>
                      <a:pt x="1752600" y="419100"/>
                    </a:lnTo>
                    <a:lnTo>
                      <a:pt x="1750399" y="449031"/>
                    </a:lnTo>
                    <a:lnTo>
                      <a:pt x="1743898" y="478394"/>
                    </a:lnTo>
                    <a:lnTo>
                      <a:pt x="1718582" y="535132"/>
                    </a:lnTo>
                    <a:lnTo>
                      <a:pt x="1677840" y="588747"/>
                    </a:lnTo>
                    <a:lnTo>
                      <a:pt x="1622857" y="638671"/>
                    </a:lnTo>
                    <a:lnTo>
                      <a:pt x="1590396" y="662072"/>
                    </a:lnTo>
                    <a:lnTo>
                      <a:pt x="1554820" y="684337"/>
                    </a:lnTo>
                    <a:lnTo>
                      <a:pt x="1516277" y="705396"/>
                    </a:lnTo>
                    <a:lnTo>
                      <a:pt x="1474915" y="725178"/>
                    </a:lnTo>
                    <a:lnTo>
                      <a:pt x="1430882" y="743611"/>
                    </a:lnTo>
                    <a:lnTo>
                      <a:pt x="1384327" y="760626"/>
                    </a:lnTo>
                    <a:lnTo>
                      <a:pt x="1335398" y="776150"/>
                    </a:lnTo>
                    <a:lnTo>
                      <a:pt x="1284244" y="790114"/>
                    </a:lnTo>
                    <a:lnTo>
                      <a:pt x="1231012" y="802446"/>
                    </a:lnTo>
                    <a:lnTo>
                      <a:pt x="1175851" y="813075"/>
                    </a:lnTo>
                    <a:lnTo>
                      <a:pt x="1118909" y="821931"/>
                    </a:lnTo>
                    <a:lnTo>
                      <a:pt x="1060335" y="828942"/>
                    </a:lnTo>
                    <a:lnTo>
                      <a:pt x="1000276" y="834038"/>
                    </a:lnTo>
                    <a:lnTo>
                      <a:pt x="938882" y="837147"/>
                    </a:lnTo>
                    <a:lnTo>
                      <a:pt x="876300" y="838200"/>
                    </a:lnTo>
                    <a:lnTo>
                      <a:pt x="813717" y="837147"/>
                    </a:lnTo>
                    <a:lnTo>
                      <a:pt x="752323" y="834038"/>
                    </a:lnTo>
                    <a:lnTo>
                      <a:pt x="692264" y="828942"/>
                    </a:lnTo>
                    <a:lnTo>
                      <a:pt x="633690" y="821931"/>
                    </a:lnTo>
                    <a:lnTo>
                      <a:pt x="576748" y="813075"/>
                    </a:lnTo>
                    <a:lnTo>
                      <a:pt x="521587" y="802446"/>
                    </a:lnTo>
                    <a:lnTo>
                      <a:pt x="468355" y="790114"/>
                    </a:lnTo>
                    <a:lnTo>
                      <a:pt x="417201" y="776150"/>
                    </a:lnTo>
                    <a:lnTo>
                      <a:pt x="368272" y="760626"/>
                    </a:lnTo>
                    <a:lnTo>
                      <a:pt x="321717" y="743611"/>
                    </a:lnTo>
                    <a:lnTo>
                      <a:pt x="277684" y="725178"/>
                    </a:lnTo>
                    <a:lnTo>
                      <a:pt x="236322" y="705396"/>
                    </a:lnTo>
                    <a:lnTo>
                      <a:pt x="197779" y="684337"/>
                    </a:lnTo>
                    <a:lnTo>
                      <a:pt x="162203" y="662072"/>
                    </a:lnTo>
                    <a:lnTo>
                      <a:pt x="129742" y="638671"/>
                    </a:lnTo>
                    <a:lnTo>
                      <a:pt x="74759" y="588747"/>
                    </a:lnTo>
                    <a:lnTo>
                      <a:pt x="34017" y="535132"/>
                    </a:lnTo>
                    <a:lnTo>
                      <a:pt x="8701" y="478394"/>
                    </a:lnTo>
                    <a:lnTo>
                      <a:pt x="0" y="419100"/>
                    </a:lnTo>
                    <a:close/>
                  </a:path>
                </a:pathLst>
              </a:custGeom>
              <a:solidFill>
                <a:schemeClr val="accent2">
                  <a:lumMod val="20000"/>
                  <a:lumOff val="80000"/>
                </a:schemeClr>
              </a:solidFill>
              <a:ln w="9525">
                <a:solidFill>
                  <a:srgbClr val="000000"/>
                </a:solidFill>
              </a:ln>
            </p:spPr>
            <p:txBody>
              <a:bodyPr wrap="square" lIns="0" tIns="0" rIns="0" bIns="0" rtlCol="0"/>
              <a:lstStyle/>
              <a:p>
                <a:endParaRPr>
                  <a:solidFill>
                    <a:schemeClr val="bg1"/>
                  </a:solidFill>
                </a:endParaRPr>
              </a:p>
            </p:txBody>
          </p:sp>
          <p:sp>
            <p:nvSpPr>
              <p:cNvPr id="65" name="object 23">
                <a:extLst>
                  <a:ext uri="{FF2B5EF4-FFF2-40B4-BE49-F238E27FC236}">
                    <a16:creationId xmlns:a16="http://schemas.microsoft.com/office/drawing/2014/main" id="{4D78633F-2C54-765A-77F8-C33E5D6B0884}"/>
                  </a:ext>
                </a:extLst>
              </p:cNvPr>
              <p:cNvSpPr txBox="1"/>
              <p:nvPr/>
            </p:nvSpPr>
            <p:spPr>
              <a:xfrm>
                <a:off x="4096755" y="1267209"/>
                <a:ext cx="1505778" cy="332783"/>
              </a:xfrm>
              <a:prstGeom prst="rect">
                <a:avLst/>
              </a:prstGeom>
            </p:spPr>
            <p:txBody>
              <a:bodyPr vert="horz" wrap="square" lIns="0" tIns="12065" rIns="0" bIns="0" rtlCol="0">
                <a:spAutoFit/>
              </a:bodyPr>
              <a:lstStyle/>
              <a:p>
                <a:pPr marL="12700">
                  <a:lnSpc>
                    <a:spcPct val="100000"/>
                  </a:lnSpc>
                  <a:spcBef>
                    <a:spcPts val="95"/>
                  </a:spcBef>
                </a:pPr>
                <a:r>
                  <a:rPr sz="1000" spc="-5" dirty="0">
                    <a:solidFill>
                      <a:schemeClr val="bg1"/>
                    </a:solidFill>
                    <a:latin typeface="Arial"/>
                    <a:cs typeface="Arial"/>
                  </a:rPr>
                  <a:t>Fede</a:t>
                </a:r>
                <a:r>
                  <a:rPr lang="en-US" sz="1000" spc="-5" dirty="0">
                    <a:solidFill>
                      <a:schemeClr val="bg1"/>
                    </a:solidFill>
                    <a:latin typeface="Arial"/>
                    <a:cs typeface="Arial"/>
                  </a:rPr>
                  <a:t>r</a:t>
                </a:r>
                <a:r>
                  <a:rPr sz="1000" spc="-5" dirty="0">
                    <a:solidFill>
                      <a:schemeClr val="bg1"/>
                    </a:solidFill>
                    <a:latin typeface="Arial"/>
                    <a:cs typeface="Arial"/>
                  </a:rPr>
                  <a:t>al Travel</a:t>
                </a:r>
                <a:r>
                  <a:rPr sz="1000" spc="-65" dirty="0">
                    <a:solidFill>
                      <a:schemeClr val="bg1"/>
                    </a:solidFill>
                    <a:latin typeface="Arial"/>
                    <a:cs typeface="Arial"/>
                  </a:rPr>
                  <a:t> </a:t>
                </a:r>
                <a:r>
                  <a:rPr sz="1000" spc="-10" dirty="0">
                    <a:solidFill>
                      <a:schemeClr val="bg1"/>
                    </a:solidFill>
                    <a:latin typeface="Arial"/>
                    <a:cs typeface="Arial"/>
                  </a:rPr>
                  <a:t>Regulation</a:t>
                </a:r>
                <a:endParaRPr lang="en-US" sz="1000" spc="-10" dirty="0">
                  <a:solidFill>
                    <a:schemeClr val="bg1"/>
                  </a:solidFill>
                  <a:latin typeface="Arial"/>
                  <a:cs typeface="Arial"/>
                </a:endParaRPr>
              </a:p>
              <a:p>
                <a:pPr marL="12700" algn="ctr">
                  <a:lnSpc>
                    <a:spcPct val="100000"/>
                  </a:lnSpc>
                  <a:spcBef>
                    <a:spcPts val="95"/>
                  </a:spcBef>
                </a:pPr>
                <a:r>
                  <a:rPr lang="en-US" sz="1000" spc="-10" dirty="0">
                    <a:solidFill>
                      <a:schemeClr val="bg1"/>
                    </a:solidFill>
                    <a:latin typeface="Arial"/>
                    <a:cs typeface="Arial"/>
                  </a:rPr>
                  <a:t>(FTR)</a:t>
                </a:r>
                <a:endParaRPr sz="1000" dirty="0">
                  <a:solidFill>
                    <a:schemeClr val="bg1"/>
                  </a:solidFill>
                  <a:latin typeface="Arial"/>
                  <a:cs typeface="Arial"/>
                </a:endParaRPr>
              </a:p>
            </p:txBody>
          </p:sp>
          <p:sp>
            <p:nvSpPr>
              <p:cNvPr id="68" name="object 25">
                <a:extLst>
                  <a:ext uri="{FF2B5EF4-FFF2-40B4-BE49-F238E27FC236}">
                    <a16:creationId xmlns:a16="http://schemas.microsoft.com/office/drawing/2014/main" id="{BC74DD7B-FD79-A174-1E92-475A7BE6999E}"/>
                  </a:ext>
                </a:extLst>
              </p:cNvPr>
              <p:cNvSpPr/>
              <p:nvPr/>
            </p:nvSpPr>
            <p:spPr>
              <a:xfrm>
                <a:off x="2975540" y="5213433"/>
                <a:ext cx="1416326" cy="609600"/>
              </a:xfrm>
              <a:custGeom>
                <a:avLst/>
                <a:gdLst/>
                <a:ahLst/>
                <a:cxnLst/>
                <a:rect l="l" t="t" r="r" b="b"/>
                <a:pathLst>
                  <a:path w="1447800" h="609600">
                    <a:moveTo>
                      <a:pt x="0" y="304800"/>
                    </a:moveTo>
                    <a:lnTo>
                      <a:pt x="11663" y="250011"/>
                    </a:lnTo>
                    <a:lnTo>
                      <a:pt x="45289" y="198444"/>
                    </a:lnTo>
                    <a:lnTo>
                      <a:pt x="98834" y="150960"/>
                    </a:lnTo>
                    <a:lnTo>
                      <a:pt x="132437" y="129018"/>
                    </a:lnTo>
                    <a:lnTo>
                      <a:pt x="170253" y="108420"/>
                    </a:lnTo>
                    <a:lnTo>
                      <a:pt x="212026" y="89273"/>
                    </a:lnTo>
                    <a:lnTo>
                      <a:pt x="257501" y="71684"/>
                    </a:lnTo>
                    <a:lnTo>
                      <a:pt x="306423" y="55762"/>
                    </a:lnTo>
                    <a:lnTo>
                      <a:pt x="358535" y="41613"/>
                    </a:lnTo>
                    <a:lnTo>
                      <a:pt x="413582" y="29346"/>
                    </a:lnTo>
                    <a:lnTo>
                      <a:pt x="471309" y="19068"/>
                    </a:lnTo>
                    <a:lnTo>
                      <a:pt x="531459" y="10887"/>
                    </a:lnTo>
                    <a:lnTo>
                      <a:pt x="593778" y="4910"/>
                    </a:lnTo>
                    <a:lnTo>
                      <a:pt x="658010" y="1245"/>
                    </a:lnTo>
                    <a:lnTo>
                      <a:pt x="723900" y="0"/>
                    </a:lnTo>
                    <a:lnTo>
                      <a:pt x="789789" y="1245"/>
                    </a:lnTo>
                    <a:lnTo>
                      <a:pt x="854021" y="4910"/>
                    </a:lnTo>
                    <a:lnTo>
                      <a:pt x="916340" y="10887"/>
                    </a:lnTo>
                    <a:lnTo>
                      <a:pt x="976490" y="19068"/>
                    </a:lnTo>
                    <a:lnTo>
                      <a:pt x="1034217" y="29346"/>
                    </a:lnTo>
                    <a:lnTo>
                      <a:pt x="1089264" y="41613"/>
                    </a:lnTo>
                    <a:lnTo>
                      <a:pt x="1141376" y="55762"/>
                    </a:lnTo>
                    <a:lnTo>
                      <a:pt x="1190298" y="71684"/>
                    </a:lnTo>
                    <a:lnTo>
                      <a:pt x="1235773" y="89273"/>
                    </a:lnTo>
                    <a:lnTo>
                      <a:pt x="1277546" y="108420"/>
                    </a:lnTo>
                    <a:lnTo>
                      <a:pt x="1315362" y="129018"/>
                    </a:lnTo>
                    <a:lnTo>
                      <a:pt x="1348965" y="150960"/>
                    </a:lnTo>
                    <a:lnTo>
                      <a:pt x="1402510" y="198444"/>
                    </a:lnTo>
                    <a:lnTo>
                      <a:pt x="1436136" y="250011"/>
                    </a:lnTo>
                    <a:lnTo>
                      <a:pt x="1447800" y="304800"/>
                    </a:lnTo>
                    <a:lnTo>
                      <a:pt x="1444841" y="332543"/>
                    </a:lnTo>
                    <a:lnTo>
                      <a:pt x="1436136" y="359588"/>
                    </a:lnTo>
                    <a:lnTo>
                      <a:pt x="1402510" y="411155"/>
                    </a:lnTo>
                    <a:lnTo>
                      <a:pt x="1348965" y="458639"/>
                    </a:lnTo>
                    <a:lnTo>
                      <a:pt x="1315362" y="480581"/>
                    </a:lnTo>
                    <a:lnTo>
                      <a:pt x="1277546" y="501179"/>
                    </a:lnTo>
                    <a:lnTo>
                      <a:pt x="1235773" y="520326"/>
                    </a:lnTo>
                    <a:lnTo>
                      <a:pt x="1190298" y="537915"/>
                    </a:lnTo>
                    <a:lnTo>
                      <a:pt x="1141376" y="553837"/>
                    </a:lnTo>
                    <a:lnTo>
                      <a:pt x="1089264" y="567986"/>
                    </a:lnTo>
                    <a:lnTo>
                      <a:pt x="1034217" y="580253"/>
                    </a:lnTo>
                    <a:lnTo>
                      <a:pt x="976490" y="590531"/>
                    </a:lnTo>
                    <a:lnTo>
                      <a:pt x="916340" y="598712"/>
                    </a:lnTo>
                    <a:lnTo>
                      <a:pt x="854021" y="604689"/>
                    </a:lnTo>
                    <a:lnTo>
                      <a:pt x="789789" y="608354"/>
                    </a:lnTo>
                    <a:lnTo>
                      <a:pt x="723900" y="609600"/>
                    </a:lnTo>
                    <a:lnTo>
                      <a:pt x="658010" y="608354"/>
                    </a:lnTo>
                    <a:lnTo>
                      <a:pt x="593778" y="604689"/>
                    </a:lnTo>
                    <a:lnTo>
                      <a:pt x="531459" y="598712"/>
                    </a:lnTo>
                    <a:lnTo>
                      <a:pt x="471309" y="590531"/>
                    </a:lnTo>
                    <a:lnTo>
                      <a:pt x="413582" y="580253"/>
                    </a:lnTo>
                    <a:lnTo>
                      <a:pt x="358535" y="567986"/>
                    </a:lnTo>
                    <a:lnTo>
                      <a:pt x="306423" y="553837"/>
                    </a:lnTo>
                    <a:lnTo>
                      <a:pt x="257501" y="537915"/>
                    </a:lnTo>
                    <a:lnTo>
                      <a:pt x="212026" y="520326"/>
                    </a:lnTo>
                    <a:lnTo>
                      <a:pt x="170253" y="501179"/>
                    </a:lnTo>
                    <a:lnTo>
                      <a:pt x="132437" y="480581"/>
                    </a:lnTo>
                    <a:lnTo>
                      <a:pt x="98834" y="458639"/>
                    </a:lnTo>
                    <a:lnTo>
                      <a:pt x="45289" y="411155"/>
                    </a:lnTo>
                    <a:lnTo>
                      <a:pt x="11663" y="359588"/>
                    </a:lnTo>
                    <a:lnTo>
                      <a:pt x="0" y="304800"/>
                    </a:lnTo>
                    <a:close/>
                  </a:path>
                </a:pathLst>
              </a:custGeom>
              <a:solidFill>
                <a:schemeClr val="accent4">
                  <a:lumMod val="20000"/>
                  <a:lumOff val="80000"/>
                </a:schemeClr>
              </a:solidFill>
              <a:ln w="9525">
                <a:solidFill>
                  <a:srgbClr val="000000"/>
                </a:solidFill>
              </a:ln>
            </p:spPr>
            <p:txBody>
              <a:bodyPr wrap="square" lIns="0" tIns="0" rIns="0" bIns="0" rtlCol="0"/>
              <a:lstStyle/>
              <a:p>
                <a:endParaRPr>
                  <a:solidFill>
                    <a:schemeClr val="bg1"/>
                  </a:solidFill>
                </a:endParaRPr>
              </a:p>
            </p:txBody>
          </p:sp>
          <p:sp>
            <p:nvSpPr>
              <p:cNvPr id="69" name="object 26">
                <a:extLst>
                  <a:ext uri="{FF2B5EF4-FFF2-40B4-BE49-F238E27FC236}">
                    <a16:creationId xmlns:a16="http://schemas.microsoft.com/office/drawing/2014/main" id="{893FB678-CEE3-E546-BD24-C3E7C153ABFD}"/>
                  </a:ext>
                </a:extLst>
              </p:cNvPr>
              <p:cNvSpPr txBox="1"/>
              <p:nvPr/>
            </p:nvSpPr>
            <p:spPr>
              <a:xfrm>
                <a:off x="3202224" y="5287360"/>
                <a:ext cx="1119973" cy="486672"/>
              </a:xfrm>
              <a:prstGeom prst="rect">
                <a:avLst/>
              </a:prstGeom>
            </p:spPr>
            <p:txBody>
              <a:bodyPr vert="horz" wrap="square" lIns="0" tIns="12065" rIns="0" bIns="0" rtlCol="0">
                <a:spAutoFit/>
              </a:bodyPr>
              <a:lstStyle/>
              <a:p>
                <a:pPr marL="12700">
                  <a:lnSpc>
                    <a:spcPct val="100000"/>
                  </a:lnSpc>
                  <a:spcBef>
                    <a:spcPts val="95"/>
                  </a:spcBef>
                </a:pPr>
                <a:r>
                  <a:rPr lang="en-US" sz="1000" spc="-5" dirty="0">
                    <a:solidFill>
                      <a:schemeClr val="bg1"/>
                    </a:solidFill>
                    <a:latin typeface="Arial"/>
                    <a:cs typeface="Arial"/>
                  </a:rPr>
                  <a:t>  </a:t>
                </a:r>
                <a:r>
                  <a:rPr sz="1000" spc="-5" dirty="0" err="1">
                    <a:solidFill>
                      <a:schemeClr val="bg1"/>
                    </a:solidFill>
                    <a:latin typeface="Arial"/>
                    <a:cs typeface="Arial"/>
                  </a:rPr>
                  <a:t>D</a:t>
                </a:r>
                <a:r>
                  <a:rPr lang="en-US" sz="1000" spc="-5" dirty="0" err="1">
                    <a:solidFill>
                      <a:schemeClr val="bg1"/>
                    </a:solidFill>
                    <a:latin typeface="Arial"/>
                    <a:cs typeface="Arial"/>
                  </a:rPr>
                  <a:t>o</a:t>
                </a:r>
                <a:r>
                  <a:rPr sz="1000" spc="-5" dirty="0" err="1">
                    <a:solidFill>
                      <a:schemeClr val="bg1"/>
                    </a:solidFill>
                    <a:latin typeface="Arial"/>
                    <a:cs typeface="Arial"/>
                  </a:rPr>
                  <a:t>D</a:t>
                </a:r>
                <a:r>
                  <a:rPr lang="en-US" sz="1000" spc="-5" dirty="0" err="1">
                    <a:solidFill>
                      <a:schemeClr val="bg1"/>
                    </a:solidFill>
                    <a:latin typeface="Arial"/>
                    <a:cs typeface="Arial"/>
                  </a:rPr>
                  <a:t>I</a:t>
                </a:r>
                <a:r>
                  <a:rPr sz="1000" spc="-65" dirty="0">
                    <a:solidFill>
                      <a:schemeClr val="bg1"/>
                    </a:solidFill>
                    <a:latin typeface="Arial"/>
                    <a:cs typeface="Arial"/>
                  </a:rPr>
                  <a:t> </a:t>
                </a:r>
                <a:r>
                  <a:rPr sz="1000" spc="-10" dirty="0">
                    <a:solidFill>
                      <a:schemeClr val="bg1"/>
                    </a:solidFill>
                    <a:latin typeface="Arial"/>
                    <a:cs typeface="Arial"/>
                  </a:rPr>
                  <a:t>4500.43</a:t>
                </a:r>
                <a:r>
                  <a:rPr lang="en-US" sz="1000" spc="-10" dirty="0">
                    <a:solidFill>
                      <a:schemeClr val="bg1"/>
                    </a:solidFill>
                    <a:latin typeface="Arial"/>
                    <a:cs typeface="Arial"/>
                  </a:rPr>
                  <a:t> </a:t>
                </a:r>
                <a:r>
                  <a:rPr lang="en-US" sz="1000" dirty="0">
                    <a:solidFill>
                      <a:schemeClr val="bg1"/>
                    </a:solidFill>
                  </a:rPr>
                  <a:t>Operational Support</a:t>
                </a:r>
              </a:p>
              <a:p>
                <a:pPr marL="12700">
                  <a:lnSpc>
                    <a:spcPct val="100000"/>
                  </a:lnSpc>
                  <a:spcBef>
                    <a:spcPts val="95"/>
                  </a:spcBef>
                </a:pPr>
                <a:r>
                  <a:rPr lang="en-US" sz="1000" dirty="0">
                    <a:solidFill>
                      <a:schemeClr val="bg1"/>
                    </a:solidFill>
                  </a:rPr>
                  <a:t>    Airlift (OSA)</a:t>
                </a:r>
                <a:endParaRPr sz="1000" dirty="0">
                  <a:solidFill>
                    <a:schemeClr val="bg1"/>
                  </a:solidFill>
                  <a:latin typeface="Arial"/>
                  <a:cs typeface="Arial"/>
                </a:endParaRPr>
              </a:p>
            </p:txBody>
          </p:sp>
          <p:sp>
            <p:nvSpPr>
              <p:cNvPr id="70" name="object 27">
                <a:extLst>
                  <a:ext uri="{FF2B5EF4-FFF2-40B4-BE49-F238E27FC236}">
                    <a16:creationId xmlns:a16="http://schemas.microsoft.com/office/drawing/2014/main" id="{DAA3FC6E-EB2B-191B-D05C-454EE95BC56E}"/>
                  </a:ext>
                </a:extLst>
              </p:cNvPr>
              <p:cNvSpPr/>
              <p:nvPr/>
            </p:nvSpPr>
            <p:spPr>
              <a:xfrm>
                <a:off x="3462288" y="2172462"/>
                <a:ext cx="1589267" cy="2157983"/>
              </a:xfrm>
              <a:prstGeom prst="rect">
                <a:avLst/>
              </a:prstGeom>
              <a:blipFill>
                <a:blip r:embed="rId3" cstate="print"/>
                <a:stretch>
                  <a:fillRect/>
                </a:stretch>
              </a:blipFill>
            </p:spPr>
            <p:txBody>
              <a:bodyPr wrap="square" lIns="0" tIns="0" rIns="0" bIns="0" rtlCol="0"/>
              <a:lstStyle/>
              <a:p>
                <a:endParaRPr>
                  <a:solidFill>
                    <a:schemeClr val="bg1"/>
                  </a:solidFill>
                </a:endParaRPr>
              </a:p>
            </p:txBody>
          </p:sp>
          <p:sp>
            <p:nvSpPr>
              <p:cNvPr id="71" name="object 29">
                <a:extLst>
                  <a:ext uri="{FF2B5EF4-FFF2-40B4-BE49-F238E27FC236}">
                    <a16:creationId xmlns:a16="http://schemas.microsoft.com/office/drawing/2014/main" id="{AE33A8ED-A8E9-20F7-7C21-87227E4DA4FE}"/>
                  </a:ext>
                </a:extLst>
              </p:cNvPr>
              <p:cNvSpPr/>
              <p:nvPr/>
            </p:nvSpPr>
            <p:spPr>
              <a:xfrm>
                <a:off x="5969433" y="2202676"/>
                <a:ext cx="1714500" cy="838200"/>
              </a:xfrm>
              <a:custGeom>
                <a:avLst/>
                <a:gdLst/>
                <a:ahLst/>
                <a:cxnLst/>
                <a:rect l="l" t="t" r="r" b="b"/>
                <a:pathLst>
                  <a:path w="1752600" h="838200">
                    <a:moveTo>
                      <a:pt x="0" y="419100"/>
                    </a:moveTo>
                    <a:lnTo>
                      <a:pt x="8701" y="359808"/>
                    </a:lnTo>
                    <a:lnTo>
                      <a:pt x="34017" y="303071"/>
                    </a:lnTo>
                    <a:lnTo>
                      <a:pt x="74759" y="249457"/>
                    </a:lnTo>
                    <a:lnTo>
                      <a:pt x="129742" y="199534"/>
                    </a:lnTo>
                    <a:lnTo>
                      <a:pt x="162203" y="176133"/>
                    </a:lnTo>
                    <a:lnTo>
                      <a:pt x="197779" y="153867"/>
                    </a:lnTo>
                    <a:lnTo>
                      <a:pt x="236322" y="132808"/>
                    </a:lnTo>
                    <a:lnTo>
                      <a:pt x="277684" y="113026"/>
                    </a:lnTo>
                    <a:lnTo>
                      <a:pt x="321717" y="94592"/>
                    </a:lnTo>
                    <a:lnTo>
                      <a:pt x="368272" y="77577"/>
                    </a:lnTo>
                    <a:lnTo>
                      <a:pt x="417201" y="62052"/>
                    </a:lnTo>
                    <a:lnTo>
                      <a:pt x="468355" y="48087"/>
                    </a:lnTo>
                    <a:lnTo>
                      <a:pt x="521587" y="35755"/>
                    </a:lnTo>
                    <a:lnTo>
                      <a:pt x="576748" y="25125"/>
                    </a:lnTo>
                    <a:lnTo>
                      <a:pt x="633690" y="16269"/>
                    </a:lnTo>
                    <a:lnTo>
                      <a:pt x="692264" y="9258"/>
                    </a:lnTo>
                    <a:lnTo>
                      <a:pt x="752323" y="4161"/>
                    </a:lnTo>
                    <a:lnTo>
                      <a:pt x="813717" y="1052"/>
                    </a:lnTo>
                    <a:lnTo>
                      <a:pt x="876300" y="0"/>
                    </a:lnTo>
                    <a:lnTo>
                      <a:pt x="938882" y="1052"/>
                    </a:lnTo>
                    <a:lnTo>
                      <a:pt x="1000276" y="4161"/>
                    </a:lnTo>
                    <a:lnTo>
                      <a:pt x="1060335" y="9258"/>
                    </a:lnTo>
                    <a:lnTo>
                      <a:pt x="1118909" y="16269"/>
                    </a:lnTo>
                    <a:lnTo>
                      <a:pt x="1175851" y="25125"/>
                    </a:lnTo>
                    <a:lnTo>
                      <a:pt x="1231012" y="35755"/>
                    </a:lnTo>
                    <a:lnTo>
                      <a:pt x="1284244" y="48087"/>
                    </a:lnTo>
                    <a:lnTo>
                      <a:pt x="1335398" y="62052"/>
                    </a:lnTo>
                    <a:lnTo>
                      <a:pt x="1384327" y="77577"/>
                    </a:lnTo>
                    <a:lnTo>
                      <a:pt x="1430882" y="94592"/>
                    </a:lnTo>
                    <a:lnTo>
                      <a:pt x="1474915" y="113026"/>
                    </a:lnTo>
                    <a:lnTo>
                      <a:pt x="1516277" y="132808"/>
                    </a:lnTo>
                    <a:lnTo>
                      <a:pt x="1554820" y="153867"/>
                    </a:lnTo>
                    <a:lnTo>
                      <a:pt x="1590396" y="176133"/>
                    </a:lnTo>
                    <a:lnTo>
                      <a:pt x="1622857" y="199534"/>
                    </a:lnTo>
                    <a:lnTo>
                      <a:pt x="1677840" y="249457"/>
                    </a:lnTo>
                    <a:lnTo>
                      <a:pt x="1718582" y="303071"/>
                    </a:lnTo>
                    <a:lnTo>
                      <a:pt x="1743898" y="359808"/>
                    </a:lnTo>
                    <a:lnTo>
                      <a:pt x="1752600" y="419100"/>
                    </a:lnTo>
                    <a:lnTo>
                      <a:pt x="1750399" y="449031"/>
                    </a:lnTo>
                    <a:lnTo>
                      <a:pt x="1743898" y="478394"/>
                    </a:lnTo>
                    <a:lnTo>
                      <a:pt x="1718582" y="535132"/>
                    </a:lnTo>
                    <a:lnTo>
                      <a:pt x="1677840" y="588747"/>
                    </a:lnTo>
                    <a:lnTo>
                      <a:pt x="1622857" y="638671"/>
                    </a:lnTo>
                    <a:lnTo>
                      <a:pt x="1590396" y="662072"/>
                    </a:lnTo>
                    <a:lnTo>
                      <a:pt x="1554820" y="684337"/>
                    </a:lnTo>
                    <a:lnTo>
                      <a:pt x="1516277" y="705396"/>
                    </a:lnTo>
                    <a:lnTo>
                      <a:pt x="1474915" y="725178"/>
                    </a:lnTo>
                    <a:lnTo>
                      <a:pt x="1430882" y="743611"/>
                    </a:lnTo>
                    <a:lnTo>
                      <a:pt x="1384327" y="760626"/>
                    </a:lnTo>
                    <a:lnTo>
                      <a:pt x="1335398" y="776150"/>
                    </a:lnTo>
                    <a:lnTo>
                      <a:pt x="1284244" y="790114"/>
                    </a:lnTo>
                    <a:lnTo>
                      <a:pt x="1231012" y="802446"/>
                    </a:lnTo>
                    <a:lnTo>
                      <a:pt x="1175851" y="813075"/>
                    </a:lnTo>
                    <a:lnTo>
                      <a:pt x="1118909" y="821931"/>
                    </a:lnTo>
                    <a:lnTo>
                      <a:pt x="1060335" y="828942"/>
                    </a:lnTo>
                    <a:lnTo>
                      <a:pt x="1000276" y="834038"/>
                    </a:lnTo>
                    <a:lnTo>
                      <a:pt x="938882" y="837147"/>
                    </a:lnTo>
                    <a:lnTo>
                      <a:pt x="876300" y="838200"/>
                    </a:lnTo>
                    <a:lnTo>
                      <a:pt x="813717" y="837147"/>
                    </a:lnTo>
                    <a:lnTo>
                      <a:pt x="752323" y="834038"/>
                    </a:lnTo>
                    <a:lnTo>
                      <a:pt x="692264" y="828942"/>
                    </a:lnTo>
                    <a:lnTo>
                      <a:pt x="633690" y="821931"/>
                    </a:lnTo>
                    <a:lnTo>
                      <a:pt x="576748" y="813075"/>
                    </a:lnTo>
                    <a:lnTo>
                      <a:pt x="521587" y="802446"/>
                    </a:lnTo>
                    <a:lnTo>
                      <a:pt x="468355" y="790114"/>
                    </a:lnTo>
                    <a:lnTo>
                      <a:pt x="417201" y="776150"/>
                    </a:lnTo>
                    <a:lnTo>
                      <a:pt x="368272" y="760626"/>
                    </a:lnTo>
                    <a:lnTo>
                      <a:pt x="321717" y="743611"/>
                    </a:lnTo>
                    <a:lnTo>
                      <a:pt x="277684" y="725178"/>
                    </a:lnTo>
                    <a:lnTo>
                      <a:pt x="236322" y="705396"/>
                    </a:lnTo>
                    <a:lnTo>
                      <a:pt x="197779" y="684337"/>
                    </a:lnTo>
                    <a:lnTo>
                      <a:pt x="162203" y="662072"/>
                    </a:lnTo>
                    <a:lnTo>
                      <a:pt x="129742" y="638671"/>
                    </a:lnTo>
                    <a:lnTo>
                      <a:pt x="74759" y="588747"/>
                    </a:lnTo>
                    <a:lnTo>
                      <a:pt x="34017" y="535132"/>
                    </a:lnTo>
                    <a:lnTo>
                      <a:pt x="8701" y="478394"/>
                    </a:lnTo>
                    <a:lnTo>
                      <a:pt x="0" y="419100"/>
                    </a:lnTo>
                    <a:close/>
                  </a:path>
                </a:pathLst>
              </a:custGeom>
              <a:solidFill>
                <a:schemeClr val="accent4">
                  <a:lumMod val="20000"/>
                  <a:lumOff val="80000"/>
                </a:schemeClr>
              </a:solidFill>
              <a:ln w="9525">
                <a:solidFill>
                  <a:srgbClr val="000000"/>
                </a:solidFill>
              </a:ln>
            </p:spPr>
            <p:txBody>
              <a:bodyPr wrap="square" lIns="0" tIns="0" rIns="0" bIns="0" rtlCol="0"/>
              <a:lstStyle/>
              <a:p>
                <a:endParaRPr>
                  <a:solidFill>
                    <a:schemeClr val="bg1"/>
                  </a:solidFill>
                </a:endParaRPr>
              </a:p>
            </p:txBody>
          </p:sp>
          <p:sp>
            <p:nvSpPr>
              <p:cNvPr id="74" name="object 30">
                <a:extLst>
                  <a:ext uri="{FF2B5EF4-FFF2-40B4-BE49-F238E27FC236}">
                    <a16:creationId xmlns:a16="http://schemas.microsoft.com/office/drawing/2014/main" id="{22549CDD-A0D5-950F-103D-21991036F383}"/>
                  </a:ext>
                </a:extLst>
              </p:cNvPr>
              <p:cNvSpPr txBox="1"/>
              <p:nvPr/>
            </p:nvSpPr>
            <p:spPr>
              <a:xfrm>
                <a:off x="6218347" y="2373427"/>
                <a:ext cx="1063424" cy="641862"/>
              </a:xfrm>
              <a:prstGeom prst="rect">
                <a:avLst/>
              </a:prstGeom>
            </p:spPr>
            <p:txBody>
              <a:bodyPr vert="horz" wrap="square" lIns="0" tIns="12065" rIns="0" bIns="0" rtlCol="0">
                <a:spAutoFit/>
              </a:bodyPr>
              <a:lstStyle/>
              <a:p>
                <a:pPr marL="12700">
                  <a:lnSpc>
                    <a:spcPct val="100000"/>
                  </a:lnSpc>
                  <a:spcBef>
                    <a:spcPts val="95"/>
                  </a:spcBef>
                </a:pPr>
                <a:r>
                  <a:rPr lang="en-US" sz="1000" spc="-5" dirty="0">
                    <a:solidFill>
                      <a:schemeClr val="bg1"/>
                    </a:solidFill>
                    <a:latin typeface="Arial"/>
                    <a:cs typeface="Arial"/>
                  </a:rPr>
                  <a:t>  </a:t>
                </a:r>
                <a:r>
                  <a:rPr sz="1000" spc="-5" dirty="0" err="1">
                    <a:solidFill>
                      <a:schemeClr val="bg1"/>
                    </a:solidFill>
                    <a:latin typeface="Arial"/>
                    <a:cs typeface="Arial"/>
                  </a:rPr>
                  <a:t>D</a:t>
                </a:r>
                <a:r>
                  <a:rPr lang="en-US" sz="1000" spc="-5" dirty="0" err="1">
                    <a:solidFill>
                      <a:schemeClr val="bg1"/>
                    </a:solidFill>
                    <a:latin typeface="Arial"/>
                    <a:cs typeface="Arial"/>
                  </a:rPr>
                  <a:t>o</a:t>
                </a:r>
                <a:r>
                  <a:rPr sz="1000" spc="-5" dirty="0" err="1">
                    <a:solidFill>
                      <a:schemeClr val="bg1"/>
                    </a:solidFill>
                    <a:latin typeface="Arial"/>
                    <a:cs typeface="Arial"/>
                  </a:rPr>
                  <a:t>D</a:t>
                </a:r>
                <a:r>
                  <a:rPr lang="en-US" sz="1000" spc="-5" dirty="0" err="1">
                    <a:solidFill>
                      <a:schemeClr val="bg1"/>
                    </a:solidFill>
                    <a:latin typeface="Arial"/>
                    <a:cs typeface="Arial"/>
                  </a:rPr>
                  <a:t>D</a:t>
                </a:r>
                <a:r>
                  <a:rPr lang="en-US" sz="1000" spc="-5" dirty="0">
                    <a:solidFill>
                      <a:schemeClr val="bg1"/>
                    </a:solidFill>
                    <a:latin typeface="Arial"/>
                    <a:cs typeface="Arial"/>
                  </a:rPr>
                  <a:t> </a:t>
                </a:r>
                <a:r>
                  <a:rPr sz="1000" spc="-65" dirty="0">
                    <a:solidFill>
                      <a:schemeClr val="bg1"/>
                    </a:solidFill>
                    <a:latin typeface="Arial"/>
                    <a:cs typeface="Arial"/>
                  </a:rPr>
                  <a:t> </a:t>
                </a:r>
                <a:r>
                  <a:rPr sz="1000" spc="-10" dirty="0">
                    <a:solidFill>
                      <a:schemeClr val="bg1"/>
                    </a:solidFill>
                    <a:latin typeface="Arial"/>
                    <a:cs typeface="Arial"/>
                  </a:rPr>
                  <a:t>4500.9</a:t>
                </a:r>
                <a:r>
                  <a:rPr lang="en-US" sz="1000" spc="-10" dirty="0">
                    <a:solidFill>
                      <a:schemeClr val="bg1"/>
                    </a:solidFill>
                    <a:latin typeface="Arial"/>
                    <a:cs typeface="Arial"/>
                  </a:rPr>
                  <a:t>E</a:t>
                </a:r>
              </a:p>
              <a:p>
                <a:pPr marL="12700">
                  <a:lnSpc>
                    <a:spcPct val="100000"/>
                  </a:lnSpc>
                  <a:spcBef>
                    <a:spcPts val="95"/>
                  </a:spcBef>
                </a:pPr>
                <a:r>
                  <a:rPr lang="en-US" sz="1000" dirty="0">
                    <a:solidFill>
                      <a:schemeClr val="bg1"/>
                    </a:solidFill>
                  </a:rPr>
                  <a:t>Transportation and Traffic Management</a:t>
                </a:r>
                <a:endParaRPr sz="1000" dirty="0">
                  <a:solidFill>
                    <a:schemeClr val="bg1"/>
                  </a:solidFill>
                  <a:latin typeface="Arial"/>
                  <a:cs typeface="Arial"/>
                </a:endParaRPr>
              </a:p>
            </p:txBody>
          </p:sp>
          <p:sp>
            <p:nvSpPr>
              <p:cNvPr id="75" name="object 32">
                <a:extLst>
                  <a:ext uri="{FF2B5EF4-FFF2-40B4-BE49-F238E27FC236}">
                    <a16:creationId xmlns:a16="http://schemas.microsoft.com/office/drawing/2014/main" id="{7E4359BE-62C4-5A66-5C0B-F3AF6345B6FF}"/>
                  </a:ext>
                </a:extLst>
              </p:cNvPr>
              <p:cNvSpPr/>
              <p:nvPr/>
            </p:nvSpPr>
            <p:spPr>
              <a:xfrm>
                <a:off x="6173652" y="3743453"/>
                <a:ext cx="1416326" cy="914400"/>
              </a:xfrm>
              <a:custGeom>
                <a:avLst/>
                <a:gdLst/>
                <a:ahLst/>
                <a:cxnLst/>
                <a:rect l="l" t="t" r="r" b="b"/>
                <a:pathLst>
                  <a:path w="1447800" h="914400">
                    <a:moveTo>
                      <a:pt x="0" y="457200"/>
                    </a:moveTo>
                    <a:lnTo>
                      <a:pt x="9474" y="383040"/>
                    </a:lnTo>
                    <a:lnTo>
                      <a:pt x="36905" y="312690"/>
                    </a:lnTo>
                    <a:lnTo>
                      <a:pt x="56888" y="279238"/>
                    </a:lnTo>
                    <a:lnTo>
                      <a:pt x="80800" y="247091"/>
                    </a:lnTo>
                    <a:lnTo>
                      <a:pt x="108457" y="216367"/>
                    </a:lnTo>
                    <a:lnTo>
                      <a:pt x="139671" y="187184"/>
                    </a:lnTo>
                    <a:lnTo>
                      <a:pt x="174256" y="159660"/>
                    </a:lnTo>
                    <a:lnTo>
                      <a:pt x="212026" y="133911"/>
                    </a:lnTo>
                    <a:lnTo>
                      <a:pt x="252794" y="110057"/>
                    </a:lnTo>
                    <a:lnTo>
                      <a:pt x="296375" y="88213"/>
                    </a:lnTo>
                    <a:lnTo>
                      <a:pt x="342581" y="68499"/>
                    </a:lnTo>
                    <a:lnTo>
                      <a:pt x="391227" y="51032"/>
                    </a:lnTo>
                    <a:lnTo>
                      <a:pt x="442126" y="35929"/>
                    </a:lnTo>
                    <a:lnTo>
                      <a:pt x="495092" y="23308"/>
                    </a:lnTo>
                    <a:lnTo>
                      <a:pt x="549939" y="13287"/>
                    </a:lnTo>
                    <a:lnTo>
                      <a:pt x="606480" y="5984"/>
                    </a:lnTo>
                    <a:lnTo>
                      <a:pt x="664529" y="1515"/>
                    </a:lnTo>
                    <a:lnTo>
                      <a:pt x="723900" y="0"/>
                    </a:lnTo>
                    <a:lnTo>
                      <a:pt x="783270" y="1515"/>
                    </a:lnTo>
                    <a:lnTo>
                      <a:pt x="841319" y="5984"/>
                    </a:lnTo>
                    <a:lnTo>
                      <a:pt x="897860" y="13287"/>
                    </a:lnTo>
                    <a:lnTo>
                      <a:pt x="952707" y="23308"/>
                    </a:lnTo>
                    <a:lnTo>
                      <a:pt x="1005673" y="35929"/>
                    </a:lnTo>
                    <a:lnTo>
                      <a:pt x="1056572" y="51032"/>
                    </a:lnTo>
                    <a:lnTo>
                      <a:pt x="1105218" y="68499"/>
                    </a:lnTo>
                    <a:lnTo>
                      <a:pt x="1151424" y="88213"/>
                    </a:lnTo>
                    <a:lnTo>
                      <a:pt x="1195005" y="110057"/>
                    </a:lnTo>
                    <a:lnTo>
                      <a:pt x="1235773" y="133911"/>
                    </a:lnTo>
                    <a:lnTo>
                      <a:pt x="1273543" y="159660"/>
                    </a:lnTo>
                    <a:lnTo>
                      <a:pt x="1308128" y="187184"/>
                    </a:lnTo>
                    <a:lnTo>
                      <a:pt x="1339342" y="216367"/>
                    </a:lnTo>
                    <a:lnTo>
                      <a:pt x="1366999" y="247091"/>
                    </a:lnTo>
                    <a:lnTo>
                      <a:pt x="1390911" y="279238"/>
                    </a:lnTo>
                    <a:lnTo>
                      <a:pt x="1410894" y="312690"/>
                    </a:lnTo>
                    <a:lnTo>
                      <a:pt x="1426761" y="347330"/>
                    </a:lnTo>
                    <a:lnTo>
                      <a:pt x="1445400" y="419702"/>
                    </a:lnTo>
                    <a:lnTo>
                      <a:pt x="1447800" y="457200"/>
                    </a:lnTo>
                    <a:lnTo>
                      <a:pt x="1445400" y="494697"/>
                    </a:lnTo>
                    <a:lnTo>
                      <a:pt x="1438325" y="531359"/>
                    </a:lnTo>
                    <a:lnTo>
                      <a:pt x="1410894" y="601709"/>
                    </a:lnTo>
                    <a:lnTo>
                      <a:pt x="1390911" y="635161"/>
                    </a:lnTo>
                    <a:lnTo>
                      <a:pt x="1366999" y="667308"/>
                    </a:lnTo>
                    <a:lnTo>
                      <a:pt x="1339342" y="698032"/>
                    </a:lnTo>
                    <a:lnTo>
                      <a:pt x="1308128" y="727215"/>
                    </a:lnTo>
                    <a:lnTo>
                      <a:pt x="1273543" y="754739"/>
                    </a:lnTo>
                    <a:lnTo>
                      <a:pt x="1235773" y="780488"/>
                    </a:lnTo>
                    <a:lnTo>
                      <a:pt x="1195005" y="804342"/>
                    </a:lnTo>
                    <a:lnTo>
                      <a:pt x="1151424" y="826186"/>
                    </a:lnTo>
                    <a:lnTo>
                      <a:pt x="1105218" y="845900"/>
                    </a:lnTo>
                    <a:lnTo>
                      <a:pt x="1056572" y="863367"/>
                    </a:lnTo>
                    <a:lnTo>
                      <a:pt x="1005673" y="878470"/>
                    </a:lnTo>
                    <a:lnTo>
                      <a:pt x="952707" y="891091"/>
                    </a:lnTo>
                    <a:lnTo>
                      <a:pt x="897860" y="901112"/>
                    </a:lnTo>
                    <a:lnTo>
                      <a:pt x="841319" y="908415"/>
                    </a:lnTo>
                    <a:lnTo>
                      <a:pt x="783270" y="912884"/>
                    </a:lnTo>
                    <a:lnTo>
                      <a:pt x="723900" y="914400"/>
                    </a:lnTo>
                    <a:lnTo>
                      <a:pt x="664529" y="912884"/>
                    </a:lnTo>
                    <a:lnTo>
                      <a:pt x="606480" y="908415"/>
                    </a:lnTo>
                    <a:lnTo>
                      <a:pt x="549939" y="901112"/>
                    </a:lnTo>
                    <a:lnTo>
                      <a:pt x="495092" y="891091"/>
                    </a:lnTo>
                    <a:lnTo>
                      <a:pt x="442126" y="878470"/>
                    </a:lnTo>
                    <a:lnTo>
                      <a:pt x="391227" y="863367"/>
                    </a:lnTo>
                    <a:lnTo>
                      <a:pt x="342581" y="845900"/>
                    </a:lnTo>
                    <a:lnTo>
                      <a:pt x="296375" y="826186"/>
                    </a:lnTo>
                    <a:lnTo>
                      <a:pt x="252794" y="804342"/>
                    </a:lnTo>
                    <a:lnTo>
                      <a:pt x="212026" y="780488"/>
                    </a:lnTo>
                    <a:lnTo>
                      <a:pt x="174256" y="754739"/>
                    </a:lnTo>
                    <a:lnTo>
                      <a:pt x="139671" y="727215"/>
                    </a:lnTo>
                    <a:lnTo>
                      <a:pt x="108457" y="698032"/>
                    </a:lnTo>
                    <a:lnTo>
                      <a:pt x="80800" y="667308"/>
                    </a:lnTo>
                    <a:lnTo>
                      <a:pt x="56888" y="635161"/>
                    </a:lnTo>
                    <a:lnTo>
                      <a:pt x="36905" y="601709"/>
                    </a:lnTo>
                    <a:lnTo>
                      <a:pt x="21038" y="567069"/>
                    </a:lnTo>
                    <a:lnTo>
                      <a:pt x="2399" y="494697"/>
                    </a:lnTo>
                    <a:lnTo>
                      <a:pt x="0" y="457200"/>
                    </a:lnTo>
                    <a:close/>
                  </a:path>
                </a:pathLst>
              </a:custGeom>
              <a:solidFill>
                <a:schemeClr val="accent4">
                  <a:lumMod val="20000"/>
                  <a:lumOff val="80000"/>
                </a:schemeClr>
              </a:solidFill>
              <a:ln w="9525">
                <a:solidFill>
                  <a:srgbClr val="000000"/>
                </a:solidFill>
              </a:ln>
            </p:spPr>
            <p:txBody>
              <a:bodyPr wrap="square" lIns="0" tIns="0" rIns="0" bIns="0" rtlCol="0"/>
              <a:lstStyle/>
              <a:p>
                <a:endParaRPr>
                  <a:solidFill>
                    <a:schemeClr val="bg1"/>
                  </a:solidFill>
                </a:endParaRPr>
              </a:p>
            </p:txBody>
          </p:sp>
          <p:sp>
            <p:nvSpPr>
              <p:cNvPr id="77" name="object 33">
                <a:extLst>
                  <a:ext uri="{FF2B5EF4-FFF2-40B4-BE49-F238E27FC236}">
                    <a16:creationId xmlns:a16="http://schemas.microsoft.com/office/drawing/2014/main" id="{EFB6A58C-1A4B-0124-C4BB-866EE3E16C42}"/>
                  </a:ext>
                </a:extLst>
              </p:cNvPr>
              <p:cNvSpPr txBox="1"/>
              <p:nvPr/>
            </p:nvSpPr>
            <p:spPr>
              <a:xfrm>
                <a:off x="6424670" y="3980431"/>
                <a:ext cx="982301" cy="499496"/>
              </a:xfrm>
              <a:prstGeom prst="rect">
                <a:avLst/>
              </a:prstGeom>
            </p:spPr>
            <p:txBody>
              <a:bodyPr vert="horz" wrap="square" lIns="0" tIns="12065" rIns="0" bIns="0" rtlCol="0">
                <a:spAutoFit/>
              </a:bodyPr>
              <a:lstStyle/>
              <a:p>
                <a:pPr marL="12700">
                  <a:lnSpc>
                    <a:spcPct val="100000"/>
                  </a:lnSpc>
                  <a:spcBef>
                    <a:spcPts val="95"/>
                  </a:spcBef>
                </a:pPr>
                <a:r>
                  <a:rPr lang="en-US" sz="1000" spc="-5" dirty="0">
                    <a:solidFill>
                      <a:schemeClr val="bg1"/>
                    </a:solidFill>
                    <a:latin typeface="Arial"/>
                    <a:cs typeface="Arial"/>
                  </a:rPr>
                  <a:t>  </a:t>
                </a:r>
                <a:r>
                  <a:rPr sz="1000" spc="-5" dirty="0" err="1">
                    <a:solidFill>
                      <a:schemeClr val="bg1"/>
                    </a:solidFill>
                    <a:latin typeface="Arial"/>
                    <a:cs typeface="Arial"/>
                  </a:rPr>
                  <a:t>D</a:t>
                </a:r>
                <a:r>
                  <a:rPr lang="en-US" sz="1000" spc="-5" dirty="0" err="1">
                    <a:solidFill>
                      <a:schemeClr val="bg1"/>
                    </a:solidFill>
                    <a:latin typeface="Arial"/>
                    <a:cs typeface="Arial"/>
                  </a:rPr>
                  <a:t>o</a:t>
                </a:r>
                <a:r>
                  <a:rPr sz="1000" spc="-5" dirty="0" err="1">
                    <a:solidFill>
                      <a:schemeClr val="bg1"/>
                    </a:solidFill>
                    <a:latin typeface="Arial"/>
                    <a:cs typeface="Arial"/>
                  </a:rPr>
                  <a:t>D</a:t>
                </a:r>
                <a:r>
                  <a:rPr lang="en-US" sz="1000" spc="-5" dirty="0" err="1">
                    <a:solidFill>
                      <a:schemeClr val="bg1"/>
                    </a:solidFill>
                    <a:latin typeface="Arial"/>
                    <a:cs typeface="Arial"/>
                  </a:rPr>
                  <a:t>I</a:t>
                </a:r>
                <a:r>
                  <a:rPr sz="1000" spc="-55" dirty="0">
                    <a:solidFill>
                      <a:schemeClr val="bg1"/>
                    </a:solidFill>
                    <a:latin typeface="Arial"/>
                    <a:cs typeface="Arial"/>
                  </a:rPr>
                  <a:t> </a:t>
                </a:r>
                <a:r>
                  <a:rPr sz="1000" spc="-10" dirty="0">
                    <a:solidFill>
                      <a:schemeClr val="bg1"/>
                    </a:solidFill>
                    <a:latin typeface="Arial"/>
                    <a:cs typeface="Arial"/>
                  </a:rPr>
                  <a:t>4515.13</a:t>
                </a:r>
                <a:r>
                  <a:rPr lang="en-US" sz="1000" spc="-10" dirty="0">
                    <a:solidFill>
                      <a:schemeClr val="bg1"/>
                    </a:solidFill>
                    <a:latin typeface="Arial"/>
                    <a:cs typeface="Arial"/>
                  </a:rPr>
                  <a:t> </a:t>
                </a:r>
              </a:p>
              <a:p>
                <a:pPr marL="12700">
                  <a:lnSpc>
                    <a:spcPct val="100000"/>
                  </a:lnSpc>
                  <a:spcBef>
                    <a:spcPts val="95"/>
                  </a:spcBef>
                </a:pPr>
                <a:r>
                  <a:rPr lang="en-US" sz="1000" dirty="0">
                    <a:solidFill>
                      <a:schemeClr val="bg1"/>
                    </a:solidFill>
                  </a:rPr>
                  <a:t>Air Transportation</a:t>
                </a:r>
              </a:p>
              <a:p>
                <a:pPr marL="12700">
                  <a:lnSpc>
                    <a:spcPct val="100000"/>
                  </a:lnSpc>
                  <a:spcBef>
                    <a:spcPts val="95"/>
                  </a:spcBef>
                </a:pPr>
                <a:r>
                  <a:rPr lang="en-US" sz="1000" dirty="0">
                    <a:solidFill>
                      <a:schemeClr val="bg1"/>
                    </a:solidFill>
                  </a:rPr>
                  <a:t>       Eligibility</a:t>
                </a:r>
                <a:endParaRPr sz="1000" dirty="0">
                  <a:solidFill>
                    <a:schemeClr val="bg1"/>
                  </a:solidFill>
                  <a:latin typeface="Arial"/>
                  <a:cs typeface="Arial"/>
                </a:endParaRPr>
              </a:p>
            </p:txBody>
          </p:sp>
          <p:sp>
            <p:nvSpPr>
              <p:cNvPr id="78" name="object 35">
                <a:extLst>
                  <a:ext uri="{FF2B5EF4-FFF2-40B4-BE49-F238E27FC236}">
                    <a16:creationId xmlns:a16="http://schemas.microsoft.com/office/drawing/2014/main" id="{4BE9C7AC-601B-3E41-2D8E-301AE17FE628}"/>
                  </a:ext>
                </a:extLst>
              </p:cNvPr>
              <p:cNvSpPr/>
              <p:nvPr/>
            </p:nvSpPr>
            <p:spPr>
              <a:xfrm>
                <a:off x="5021013" y="4618785"/>
                <a:ext cx="2121775" cy="1116080"/>
              </a:xfrm>
              <a:custGeom>
                <a:avLst/>
                <a:gdLst/>
                <a:ahLst/>
                <a:cxnLst/>
                <a:rect l="l" t="t" r="r" b="b"/>
                <a:pathLst>
                  <a:path w="1371600" h="762000">
                    <a:moveTo>
                      <a:pt x="0" y="381000"/>
                    </a:moveTo>
                    <a:lnTo>
                      <a:pt x="9932" y="316026"/>
                    </a:lnTo>
                    <a:lnTo>
                      <a:pt x="38630" y="254617"/>
                    </a:lnTo>
                    <a:lnTo>
                      <a:pt x="84447" y="197688"/>
                    </a:lnTo>
                    <a:lnTo>
                      <a:pt x="113261" y="171188"/>
                    </a:lnTo>
                    <a:lnTo>
                      <a:pt x="145737" y="146152"/>
                    </a:lnTo>
                    <a:lnTo>
                      <a:pt x="181670" y="122692"/>
                    </a:lnTo>
                    <a:lnTo>
                      <a:pt x="220852" y="100924"/>
                    </a:lnTo>
                    <a:lnTo>
                      <a:pt x="263080" y="80962"/>
                    </a:lnTo>
                    <a:lnTo>
                      <a:pt x="308146" y="62920"/>
                    </a:lnTo>
                    <a:lnTo>
                      <a:pt x="355845" y="46913"/>
                    </a:lnTo>
                    <a:lnTo>
                      <a:pt x="405971" y="33055"/>
                    </a:lnTo>
                    <a:lnTo>
                      <a:pt x="458318" y="21460"/>
                    </a:lnTo>
                    <a:lnTo>
                      <a:pt x="512680" y="12243"/>
                    </a:lnTo>
                    <a:lnTo>
                      <a:pt x="568852" y="5517"/>
                    </a:lnTo>
                    <a:lnTo>
                      <a:pt x="626627" y="1398"/>
                    </a:lnTo>
                    <a:lnTo>
                      <a:pt x="685800" y="0"/>
                    </a:lnTo>
                    <a:lnTo>
                      <a:pt x="744972" y="1398"/>
                    </a:lnTo>
                    <a:lnTo>
                      <a:pt x="802747" y="5517"/>
                    </a:lnTo>
                    <a:lnTo>
                      <a:pt x="858919" y="12243"/>
                    </a:lnTo>
                    <a:lnTo>
                      <a:pt x="913281" y="21460"/>
                    </a:lnTo>
                    <a:lnTo>
                      <a:pt x="965628" y="33055"/>
                    </a:lnTo>
                    <a:lnTo>
                      <a:pt x="1015754" y="46913"/>
                    </a:lnTo>
                    <a:lnTo>
                      <a:pt x="1063453" y="62920"/>
                    </a:lnTo>
                    <a:lnTo>
                      <a:pt x="1108519" y="80962"/>
                    </a:lnTo>
                    <a:lnTo>
                      <a:pt x="1150747" y="100924"/>
                    </a:lnTo>
                    <a:lnTo>
                      <a:pt x="1189929" y="122692"/>
                    </a:lnTo>
                    <a:lnTo>
                      <a:pt x="1225862" y="146152"/>
                    </a:lnTo>
                    <a:lnTo>
                      <a:pt x="1258338" y="171188"/>
                    </a:lnTo>
                    <a:lnTo>
                      <a:pt x="1287152" y="197688"/>
                    </a:lnTo>
                    <a:lnTo>
                      <a:pt x="1332969" y="254617"/>
                    </a:lnTo>
                    <a:lnTo>
                      <a:pt x="1361667" y="316026"/>
                    </a:lnTo>
                    <a:lnTo>
                      <a:pt x="1371600" y="381000"/>
                    </a:lnTo>
                    <a:lnTo>
                      <a:pt x="1369082" y="413874"/>
                    </a:lnTo>
                    <a:lnTo>
                      <a:pt x="1361667" y="445973"/>
                    </a:lnTo>
                    <a:lnTo>
                      <a:pt x="1332969" y="507382"/>
                    </a:lnTo>
                    <a:lnTo>
                      <a:pt x="1287152" y="564311"/>
                    </a:lnTo>
                    <a:lnTo>
                      <a:pt x="1258338" y="590811"/>
                    </a:lnTo>
                    <a:lnTo>
                      <a:pt x="1225862" y="615847"/>
                    </a:lnTo>
                    <a:lnTo>
                      <a:pt x="1189929" y="639307"/>
                    </a:lnTo>
                    <a:lnTo>
                      <a:pt x="1150747" y="661075"/>
                    </a:lnTo>
                    <a:lnTo>
                      <a:pt x="1108519" y="681037"/>
                    </a:lnTo>
                    <a:lnTo>
                      <a:pt x="1063453" y="699079"/>
                    </a:lnTo>
                    <a:lnTo>
                      <a:pt x="1015754" y="715086"/>
                    </a:lnTo>
                    <a:lnTo>
                      <a:pt x="965628" y="728944"/>
                    </a:lnTo>
                    <a:lnTo>
                      <a:pt x="913281" y="740539"/>
                    </a:lnTo>
                    <a:lnTo>
                      <a:pt x="858919" y="749756"/>
                    </a:lnTo>
                    <a:lnTo>
                      <a:pt x="802747" y="756482"/>
                    </a:lnTo>
                    <a:lnTo>
                      <a:pt x="744972" y="760601"/>
                    </a:lnTo>
                    <a:lnTo>
                      <a:pt x="685800" y="762000"/>
                    </a:lnTo>
                    <a:lnTo>
                      <a:pt x="626627" y="760601"/>
                    </a:lnTo>
                    <a:lnTo>
                      <a:pt x="568852" y="756482"/>
                    </a:lnTo>
                    <a:lnTo>
                      <a:pt x="512680" y="749756"/>
                    </a:lnTo>
                    <a:lnTo>
                      <a:pt x="458318" y="740539"/>
                    </a:lnTo>
                    <a:lnTo>
                      <a:pt x="405971" y="728944"/>
                    </a:lnTo>
                    <a:lnTo>
                      <a:pt x="355845" y="715086"/>
                    </a:lnTo>
                    <a:lnTo>
                      <a:pt x="308146" y="699079"/>
                    </a:lnTo>
                    <a:lnTo>
                      <a:pt x="263080" y="681037"/>
                    </a:lnTo>
                    <a:lnTo>
                      <a:pt x="220852" y="661075"/>
                    </a:lnTo>
                    <a:lnTo>
                      <a:pt x="181670" y="639307"/>
                    </a:lnTo>
                    <a:lnTo>
                      <a:pt x="145737" y="615847"/>
                    </a:lnTo>
                    <a:lnTo>
                      <a:pt x="113261" y="590811"/>
                    </a:lnTo>
                    <a:lnTo>
                      <a:pt x="84447" y="564311"/>
                    </a:lnTo>
                    <a:lnTo>
                      <a:pt x="38630" y="507382"/>
                    </a:lnTo>
                    <a:lnTo>
                      <a:pt x="9932" y="445973"/>
                    </a:lnTo>
                    <a:lnTo>
                      <a:pt x="0" y="381000"/>
                    </a:lnTo>
                    <a:close/>
                  </a:path>
                </a:pathLst>
              </a:custGeom>
              <a:solidFill>
                <a:schemeClr val="accent4">
                  <a:lumMod val="20000"/>
                  <a:lumOff val="80000"/>
                </a:schemeClr>
              </a:solidFill>
              <a:ln w="9525">
                <a:solidFill>
                  <a:srgbClr val="000000"/>
                </a:solidFill>
              </a:ln>
            </p:spPr>
            <p:txBody>
              <a:bodyPr wrap="square" lIns="0" tIns="0" rIns="0" bIns="0" rtlCol="0"/>
              <a:lstStyle/>
              <a:p>
                <a:endParaRPr>
                  <a:solidFill>
                    <a:schemeClr val="bg1"/>
                  </a:solidFill>
                </a:endParaRPr>
              </a:p>
            </p:txBody>
          </p:sp>
          <p:sp>
            <p:nvSpPr>
              <p:cNvPr id="79" name="object 36">
                <a:extLst>
                  <a:ext uri="{FF2B5EF4-FFF2-40B4-BE49-F238E27FC236}">
                    <a16:creationId xmlns:a16="http://schemas.microsoft.com/office/drawing/2014/main" id="{00FAF31A-040B-E27E-7B08-F25E40CF79A6}"/>
                  </a:ext>
                </a:extLst>
              </p:cNvPr>
              <p:cNvSpPr txBox="1"/>
              <p:nvPr/>
            </p:nvSpPr>
            <p:spPr>
              <a:xfrm>
                <a:off x="5133698" y="4896548"/>
                <a:ext cx="1870495" cy="640560"/>
              </a:xfrm>
              <a:prstGeom prst="rect">
                <a:avLst/>
              </a:prstGeom>
            </p:spPr>
            <p:txBody>
              <a:bodyPr vert="horz" wrap="square" lIns="0" tIns="12065" rIns="0" bIns="0" rtlCol="0">
                <a:spAutoFit/>
              </a:bodyPr>
              <a:lstStyle/>
              <a:p>
                <a:pPr marL="12700" marR="5080" algn="ctr">
                  <a:lnSpc>
                    <a:spcPct val="100000"/>
                  </a:lnSpc>
                  <a:spcBef>
                    <a:spcPts val="95"/>
                  </a:spcBef>
                </a:pPr>
                <a:r>
                  <a:rPr sz="1000" spc="-10" dirty="0">
                    <a:solidFill>
                      <a:schemeClr val="bg1"/>
                    </a:solidFill>
                    <a:latin typeface="Arial"/>
                    <a:cs typeface="Arial"/>
                  </a:rPr>
                  <a:t>Ad</a:t>
                </a:r>
                <a:r>
                  <a:rPr sz="1000" spc="10" dirty="0">
                    <a:solidFill>
                      <a:schemeClr val="bg1"/>
                    </a:solidFill>
                    <a:latin typeface="Arial"/>
                    <a:cs typeface="Arial"/>
                  </a:rPr>
                  <a:t>m</a:t>
                </a:r>
                <a:r>
                  <a:rPr sz="1000" spc="-10" dirty="0">
                    <a:solidFill>
                      <a:schemeClr val="bg1"/>
                    </a:solidFill>
                    <a:latin typeface="Arial"/>
                    <a:cs typeface="Arial"/>
                  </a:rPr>
                  <a:t>ini</a:t>
                </a:r>
                <a:r>
                  <a:rPr sz="1000" dirty="0">
                    <a:solidFill>
                      <a:schemeClr val="bg1"/>
                    </a:solidFill>
                    <a:latin typeface="Arial"/>
                    <a:cs typeface="Arial"/>
                  </a:rPr>
                  <a:t>s</a:t>
                </a:r>
                <a:r>
                  <a:rPr sz="1000" spc="-10" dirty="0">
                    <a:solidFill>
                      <a:schemeClr val="bg1"/>
                    </a:solidFill>
                    <a:latin typeface="Arial"/>
                    <a:cs typeface="Arial"/>
                  </a:rPr>
                  <a:t>t</a:t>
                </a:r>
                <a:r>
                  <a:rPr sz="1000" spc="-5" dirty="0">
                    <a:solidFill>
                      <a:schemeClr val="bg1"/>
                    </a:solidFill>
                    <a:latin typeface="Arial"/>
                    <a:cs typeface="Arial"/>
                  </a:rPr>
                  <a:t>r</a:t>
                </a:r>
                <a:r>
                  <a:rPr sz="1000" spc="-10" dirty="0">
                    <a:solidFill>
                      <a:schemeClr val="bg1"/>
                    </a:solidFill>
                    <a:latin typeface="Arial"/>
                    <a:cs typeface="Arial"/>
                  </a:rPr>
                  <a:t>ati</a:t>
                </a:r>
                <a:r>
                  <a:rPr sz="1000" spc="-15" dirty="0">
                    <a:solidFill>
                      <a:schemeClr val="bg1"/>
                    </a:solidFill>
                    <a:latin typeface="Arial"/>
                    <a:cs typeface="Arial"/>
                  </a:rPr>
                  <a:t>v</a:t>
                </a:r>
                <a:r>
                  <a:rPr sz="1000" spc="-5" dirty="0">
                    <a:solidFill>
                      <a:schemeClr val="bg1"/>
                    </a:solidFill>
                    <a:latin typeface="Arial"/>
                    <a:cs typeface="Arial"/>
                  </a:rPr>
                  <a:t>e </a:t>
                </a:r>
                <a:r>
                  <a:rPr sz="1000" spc="-10" dirty="0">
                    <a:solidFill>
                      <a:schemeClr val="bg1"/>
                    </a:solidFill>
                    <a:latin typeface="Arial"/>
                    <a:cs typeface="Arial"/>
                  </a:rPr>
                  <a:t>Instruction</a:t>
                </a:r>
                <a:r>
                  <a:rPr lang="en-US" sz="1000" spc="-10" dirty="0">
                    <a:solidFill>
                      <a:schemeClr val="bg1"/>
                    </a:solidFill>
                    <a:latin typeface="Arial"/>
                    <a:cs typeface="Arial"/>
                  </a:rPr>
                  <a:t> 1</a:t>
                </a:r>
                <a:r>
                  <a:rPr sz="1000" spc="-10" dirty="0">
                    <a:solidFill>
                      <a:schemeClr val="bg1"/>
                    </a:solidFill>
                    <a:latin typeface="Arial"/>
                    <a:cs typeface="Arial"/>
                  </a:rPr>
                  <a:t>09</a:t>
                </a:r>
                <a:r>
                  <a:rPr lang="en-US" sz="1000" spc="-10" dirty="0">
                    <a:solidFill>
                      <a:schemeClr val="bg1"/>
                    </a:solidFill>
                    <a:latin typeface="Arial"/>
                    <a:cs typeface="Arial"/>
                  </a:rPr>
                  <a:t> </a:t>
                </a:r>
              </a:p>
              <a:p>
                <a:pPr marL="12700" marR="5080" algn="ctr">
                  <a:lnSpc>
                    <a:spcPct val="100000"/>
                  </a:lnSpc>
                  <a:spcBef>
                    <a:spcPts val="95"/>
                  </a:spcBef>
                </a:pPr>
                <a:r>
                  <a:rPr lang="en-US" sz="1000" dirty="0">
                    <a:solidFill>
                      <a:schemeClr val="bg1"/>
                    </a:solidFill>
                  </a:rPr>
                  <a:t>Use of Motor Transportation and Scheduled DoD Shuttle Service in the Pentagon Area</a:t>
                </a:r>
                <a:endParaRPr sz="1000" dirty="0">
                  <a:solidFill>
                    <a:schemeClr val="bg1"/>
                  </a:solidFill>
                  <a:latin typeface="Arial"/>
                  <a:cs typeface="Arial"/>
                </a:endParaRPr>
              </a:p>
            </p:txBody>
          </p:sp>
          <p:sp>
            <p:nvSpPr>
              <p:cNvPr id="82" name="object 38">
                <a:extLst>
                  <a:ext uri="{FF2B5EF4-FFF2-40B4-BE49-F238E27FC236}">
                    <a16:creationId xmlns:a16="http://schemas.microsoft.com/office/drawing/2014/main" id="{8CD2D7A9-8FEA-FF39-57E0-E163614D0263}"/>
                  </a:ext>
                </a:extLst>
              </p:cNvPr>
              <p:cNvSpPr/>
              <p:nvPr/>
            </p:nvSpPr>
            <p:spPr>
              <a:xfrm>
                <a:off x="6826683" y="3065527"/>
                <a:ext cx="1644300" cy="685800"/>
              </a:xfrm>
              <a:custGeom>
                <a:avLst/>
                <a:gdLst/>
                <a:ahLst/>
                <a:cxnLst/>
                <a:rect l="l" t="t" r="r" b="b"/>
                <a:pathLst>
                  <a:path w="1295400" h="457200">
                    <a:moveTo>
                      <a:pt x="0" y="228600"/>
                    </a:moveTo>
                    <a:lnTo>
                      <a:pt x="13159" y="182529"/>
                    </a:lnTo>
                    <a:lnTo>
                      <a:pt x="50900" y="139619"/>
                    </a:lnTo>
                    <a:lnTo>
                      <a:pt x="110618" y="100788"/>
                    </a:lnTo>
                    <a:lnTo>
                      <a:pt x="147905" y="83189"/>
                    </a:lnTo>
                    <a:lnTo>
                      <a:pt x="189709" y="66955"/>
                    </a:lnTo>
                    <a:lnTo>
                      <a:pt x="235705" y="52201"/>
                    </a:lnTo>
                    <a:lnTo>
                      <a:pt x="285567" y="39041"/>
                    </a:lnTo>
                    <a:lnTo>
                      <a:pt x="338970" y="27591"/>
                    </a:lnTo>
                    <a:lnTo>
                      <a:pt x="395588" y="17964"/>
                    </a:lnTo>
                    <a:lnTo>
                      <a:pt x="455096" y="10277"/>
                    </a:lnTo>
                    <a:lnTo>
                      <a:pt x="517167" y="4644"/>
                    </a:lnTo>
                    <a:lnTo>
                      <a:pt x="581477" y="1180"/>
                    </a:lnTo>
                    <a:lnTo>
                      <a:pt x="647700" y="0"/>
                    </a:lnTo>
                    <a:lnTo>
                      <a:pt x="713924" y="1180"/>
                    </a:lnTo>
                    <a:lnTo>
                      <a:pt x="778235" y="4644"/>
                    </a:lnTo>
                    <a:lnTo>
                      <a:pt x="840308" y="10277"/>
                    </a:lnTo>
                    <a:lnTo>
                      <a:pt x="899816" y="17964"/>
                    </a:lnTo>
                    <a:lnTo>
                      <a:pt x="956434" y="27591"/>
                    </a:lnTo>
                    <a:lnTo>
                      <a:pt x="1009837" y="39041"/>
                    </a:lnTo>
                    <a:lnTo>
                      <a:pt x="1059699" y="52201"/>
                    </a:lnTo>
                    <a:lnTo>
                      <a:pt x="1105695" y="66955"/>
                    </a:lnTo>
                    <a:lnTo>
                      <a:pt x="1147498" y="83189"/>
                    </a:lnTo>
                    <a:lnTo>
                      <a:pt x="1184784" y="100788"/>
                    </a:lnTo>
                    <a:lnTo>
                      <a:pt x="1244501" y="139619"/>
                    </a:lnTo>
                    <a:lnTo>
                      <a:pt x="1282241" y="182529"/>
                    </a:lnTo>
                    <a:lnTo>
                      <a:pt x="1295400" y="228600"/>
                    </a:lnTo>
                    <a:lnTo>
                      <a:pt x="1292056" y="251972"/>
                    </a:lnTo>
                    <a:lnTo>
                      <a:pt x="1282241" y="274670"/>
                    </a:lnTo>
                    <a:lnTo>
                      <a:pt x="1244501" y="317580"/>
                    </a:lnTo>
                    <a:lnTo>
                      <a:pt x="1184784" y="356411"/>
                    </a:lnTo>
                    <a:lnTo>
                      <a:pt x="1147498" y="374010"/>
                    </a:lnTo>
                    <a:lnTo>
                      <a:pt x="1105695" y="390244"/>
                    </a:lnTo>
                    <a:lnTo>
                      <a:pt x="1059699" y="404998"/>
                    </a:lnTo>
                    <a:lnTo>
                      <a:pt x="1009837" y="418158"/>
                    </a:lnTo>
                    <a:lnTo>
                      <a:pt x="956434" y="429608"/>
                    </a:lnTo>
                    <a:lnTo>
                      <a:pt x="899816" y="439235"/>
                    </a:lnTo>
                    <a:lnTo>
                      <a:pt x="840308" y="446922"/>
                    </a:lnTo>
                    <a:lnTo>
                      <a:pt x="778235" y="452555"/>
                    </a:lnTo>
                    <a:lnTo>
                      <a:pt x="713924" y="456019"/>
                    </a:lnTo>
                    <a:lnTo>
                      <a:pt x="647700" y="457200"/>
                    </a:lnTo>
                    <a:lnTo>
                      <a:pt x="581475" y="456019"/>
                    </a:lnTo>
                    <a:lnTo>
                      <a:pt x="517164" y="452555"/>
                    </a:lnTo>
                    <a:lnTo>
                      <a:pt x="455091" y="446922"/>
                    </a:lnTo>
                    <a:lnTo>
                      <a:pt x="395583" y="439235"/>
                    </a:lnTo>
                    <a:lnTo>
                      <a:pt x="338965" y="429608"/>
                    </a:lnTo>
                    <a:lnTo>
                      <a:pt x="285562" y="418158"/>
                    </a:lnTo>
                    <a:lnTo>
                      <a:pt x="235700" y="404998"/>
                    </a:lnTo>
                    <a:lnTo>
                      <a:pt x="189704" y="390244"/>
                    </a:lnTo>
                    <a:lnTo>
                      <a:pt x="147901" y="374010"/>
                    </a:lnTo>
                    <a:lnTo>
                      <a:pt x="110615" y="356411"/>
                    </a:lnTo>
                    <a:lnTo>
                      <a:pt x="50898" y="317580"/>
                    </a:lnTo>
                    <a:lnTo>
                      <a:pt x="13158" y="274670"/>
                    </a:lnTo>
                    <a:lnTo>
                      <a:pt x="0" y="228600"/>
                    </a:lnTo>
                    <a:close/>
                  </a:path>
                </a:pathLst>
              </a:custGeom>
              <a:solidFill>
                <a:srgbClr val="8DCA88"/>
              </a:solidFill>
              <a:ln w="9525">
                <a:solidFill>
                  <a:srgbClr val="000000"/>
                </a:solidFill>
              </a:ln>
            </p:spPr>
            <p:txBody>
              <a:bodyPr wrap="square" lIns="0" tIns="0" rIns="0" bIns="0" rtlCol="0"/>
              <a:lstStyle/>
              <a:p>
                <a:endParaRPr>
                  <a:solidFill>
                    <a:schemeClr val="bg1"/>
                  </a:solidFill>
                </a:endParaRPr>
              </a:p>
            </p:txBody>
          </p:sp>
          <p:sp>
            <p:nvSpPr>
              <p:cNvPr id="83" name="object 39">
                <a:extLst>
                  <a:ext uri="{FF2B5EF4-FFF2-40B4-BE49-F238E27FC236}">
                    <a16:creationId xmlns:a16="http://schemas.microsoft.com/office/drawing/2014/main" id="{9DD22D27-56CF-B77A-338C-D1D0B788F42D}"/>
                  </a:ext>
                </a:extLst>
              </p:cNvPr>
              <p:cNvSpPr txBox="1"/>
              <p:nvPr/>
            </p:nvSpPr>
            <p:spPr>
              <a:xfrm>
                <a:off x="6946073" y="3136067"/>
                <a:ext cx="1405520" cy="486672"/>
              </a:xfrm>
              <a:prstGeom prst="rect">
                <a:avLst/>
              </a:prstGeom>
            </p:spPr>
            <p:txBody>
              <a:bodyPr vert="horz" wrap="square" lIns="0" tIns="12065" rIns="0" bIns="0" rtlCol="0">
                <a:spAutoFit/>
              </a:bodyPr>
              <a:lstStyle/>
              <a:p>
                <a:pPr marL="12700">
                  <a:lnSpc>
                    <a:spcPct val="100000"/>
                  </a:lnSpc>
                  <a:spcBef>
                    <a:spcPts val="95"/>
                  </a:spcBef>
                </a:pPr>
                <a:r>
                  <a:rPr lang="en-US" sz="1000" spc="-10" dirty="0">
                    <a:solidFill>
                      <a:schemeClr val="bg1"/>
                    </a:solidFill>
                    <a:latin typeface="Arial"/>
                    <a:cs typeface="Arial"/>
                  </a:rPr>
                  <a:t>            </a:t>
                </a:r>
                <a:r>
                  <a:rPr sz="1000" spc="-10" dirty="0">
                    <a:solidFill>
                      <a:schemeClr val="bg1"/>
                    </a:solidFill>
                    <a:latin typeface="Arial"/>
                    <a:cs typeface="Arial"/>
                  </a:rPr>
                  <a:t>AR</a:t>
                </a:r>
                <a:r>
                  <a:rPr sz="1000" spc="-70" dirty="0">
                    <a:solidFill>
                      <a:schemeClr val="bg1"/>
                    </a:solidFill>
                    <a:latin typeface="Arial"/>
                    <a:cs typeface="Arial"/>
                  </a:rPr>
                  <a:t> </a:t>
                </a:r>
                <a:r>
                  <a:rPr sz="1000" spc="-5" dirty="0">
                    <a:solidFill>
                      <a:schemeClr val="bg1"/>
                    </a:solidFill>
                    <a:latin typeface="Arial"/>
                    <a:cs typeface="Arial"/>
                  </a:rPr>
                  <a:t>58-1</a:t>
                </a:r>
                <a:endParaRPr lang="en-US" sz="1000" spc="-5" dirty="0">
                  <a:solidFill>
                    <a:schemeClr val="bg1"/>
                  </a:solidFill>
                  <a:latin typeface="Arial"/>
                  <a:cs typeface="Arial"/>
                </a:endParaRPr>
              </a:p>
              <a:p>
                <a:pPr marL="12700">
                  <a:lnSpc>
                    <a:spcPct val="100000"/>
                  </a:lnSpc>
                  <a:spcBef>
                    <a:spcPts val="95"/>
                  </a:spcBef>
                </a:pPr>
                <a:r>
                  <a:rPr lang="en-US" sz="1000" dirty="0">
                    <a:solidFill>
                      <a:schemeClr val="bg1"/>
                    </a:solidFill>
                  </a:rPr>
                  <a:t>Management, Acquisition, and Use of Motor Vehicles</a:t>
                </a:r>
                <a:endParaRPr sz="1000" dirty="0">
                  <a:solidFill>
                    <a:schemeClr val="bg1"/>
                  </a:solidFill>
                  <a:latin typeface="Arial"/>
                  <a:cs typeface="Arial"/>
                </a:endParaRPr>
              </a:p>
            </p:txBody>
          </p:sp>
          <p:sp>
            <p:nvSpPr>
              <p:cNvPr id="84" name="object 66">
                <a:extLst>
                  <a:ext uri="{FF2B5EF4-FFF2-40B4-BE49-F238E27FC236}">
                    <a16:creationId xmlns:a16="http://schemas.microsoft.com/office/drawing/2014/main" id="{D7B1E144-9291-A642-46D2-F9D9705E8AB2}"/>
                  </a:ext>
                </a:extLst>
              </p:cNvPr>
              <p:cNvSpPr/>
              <p:nvPr/>
            </p:nvSpPr>
            <p:spPr>
              <a:xfrm>
                <a:off x="338918" y="2570227"/>
                <a:ext cx="1878744" cy="708153"/>
              </a:xfrm>
              <a:custGeom>
                <a:avLst/>
                <a:gdLst/>
                <a:ahLst/>
                <a:cxnLst/>
                <a:rect l="l" t="t" r="r" b="b"/>
                <a:pathLst>
                  <a:path w="1295400" h="457200">
                    <a:moveTo>
                      <a:pt x="0" y="228600"/>
                    </a:moveTo>
                    <a:lnTo>
                      <a:pt x="13159" y="182529"/>
                    </a:lnTo>
                    <a:lnTo>
                      <a:pt x="50900" y="139619"/>
                    </a:lnTo>
                    <a:lnTo>
                      <a:pt x="110618" y="100788"/>
                    </a:lnTo>
                    <a:lnTo>
                      <a:pt x="147905" y="83189"/>
                    </a:lnTo>
                    <a:lnTo>
                      <a:pt x="189709" y="66955"/>
                    </a:lnTo>
                    <a:lnTo>
                      <a:pt x="235705" y="52201"/>
                    </a:lnTo>
                    <a:lnTo>
                      <a:pt x="285567" y="39041"/>
                    </a:lnTo>
                    <a:lnTo>
                      <a:pt x="338970" y="27591"/>
                    </a:lnTo>
                    <a:lnTo>
                      <a:pt x="395588" y="17964"/>
                    </a:lnTo>
                    <a:lnTo>
                      <a:pt x="455096" y="10277"/>
                    </a:lnTo>
                    <a:lnTo>
                      <a:pt x="517167" y="4644"/>
                    </a:lnTo>
                    <a:lnTo>
                      <a:pt x="581477" y="1180"/>
                    </a:lnTo>
                    <a:lnTo>
                      <a:pt x="647700" y="0"/>
                    </a:lnTo>
                    <a:lnTo>
                      <a:pt x="713924" y="1180"/>
                    </a:lnTo>
                    <a:lnTo>
                      <a:pt x="778235" y="4644"/>
                    </a:lnTo>
                    <a:lnTo>
                      <a:pt x="840308" y="10277"/>
                    </a:lnTo>
                    <a:lnTo>
                      <a:pt x="899816" y="17964"/>
                    </a:lnTo>
                    <a:lnTo>
                      <a:pt x="956434" y="27591"/>
                    </a:lnTo>
                    <a:lnTo>
                      <a:pt x="1009837" y="39041"/>
                    </a:lnTo>
                    <a:lnTo>
                      <a:pt x="1059699" y="52201"/>
                    </a:lnTo>
                    <a:lnTo>
                      <a:pt x="1105695" y="66955"/>
                    </a:lnTo>
                    <a:lnTo>
                      <a:pt x="1147498" y="83189"/>
                    </a:lnTo>
                    <a:lnTo>
                      <a:pt x="1184784" y="100788"/>
                    </a:lnTo>
                    <a:lnTo>
                      <a:pt x="1244501" y="139619"/>
                    </a:lnTo>
                    <a:lnTo>
                      <a:pt x="1282241" y="182529"/>
                    </a:lnTo>
                    <a:lnTo>
                      <a:pt x="1295400" y="228600"/>
                    </a:lnTo>
                    <a:lnTo>
                      <a:pt x="1292056" y="251972"/>
                    </a:lnTo>
                    <a:lnTo>
                      <a:pt x="1282241" y="274670"/>
                    </a:lnTo>
                    <a:lnTo>
                      <a:pt x="1244501" y="317580"/>
                    </a:lnTo>
                    <a:lnTo>
                      <a:pt x="1184784" y="356411"/>
                    </a:lnTo>
                    <a:lnTo>
                      <a:pt x="1147498" y="374010"/>
                    </a:lnTo>
                    <a:lnTo>
                      <a:pt x="1105695" y="390244"/>
                    </a:lnTo>
                    <a:lnTo>
                      <a:pt x="1059699" y="404998"/>
                    </a:lnTo>
                    <a:lnTo>
                      <a:pt x="1009837" y="418158"/>
                    </a:lnTo>
                    <a:lnTo>
                      <a:pt x="956434" y="429608"/>
                    </a:lnTo>
                    <a:lnTo>
                      <a:pt x="899816" y="439235"/>
                    </a:lnTo>
                    <a:lnTo>
                      <a:pt x="840308" y="446922"/>
                    </a:lnTo>
                    <a:lnTo>
                      <a:pt x="778235" y="452555"/>
                    </a:lnTo>
                    <a:lnTo>
                      <a:pt x="713924" y="456019"/>
                    </a:lnTo>
                    <a:lnTo>
                      <a:pt x="647700" y="457200"/>
                    </a:lnTo>
                    <a:lnTo>
                      <a:pt x="581475" y="456019"/>
                    </a:lnTo>
                    <a:lnTo>
                      <a:pt x="517164" y="452555"/>
                    </a:lnTo>
                    <a:lnTo>
                      <a:pt x="455091" y="446922"/>
                    </a:lnTo>
                    <a:lnTo>
                      <a:pt x="395583" y="439235"/>
                    </a:lnTo>
                    <a:lnTo>
                      <a:pt x="338965" y="429608"/>
                    </a:lnTo>
                    <a:lnTo>
                      <a:pt x="285562" y="418158"/>
                    </a:lnTo>
                    <a:lnTo>
                      <a:pt x="235700" y="404998"/>
                    </a:lnTo>
                    <a:lnTo>
                      <a:pt x="189704" y="390244"/>
                    </a:lnTo>
                    <a:lnTo>
                      <a:pt x="147901" y="374010"/>
                    </a:lnTo>
                    <a:lnTo>
                      <a:pt x="110615" y="356411"/>
                    </a:lnTo>
                    <a:lnTo>
                      <a:pt x="50898" y="317580"/>
                    </a:lnTo>
                    <a:lnTo>
                      <a:pt x="13158" y="274670"/>
                    </a:lnTo>
                    <a:lnTo>
                      <a:pt x="0" y="228600"/>
                    </a:lnTo>
                    <a:close/>
                  </a:path>
                </a:pathLst>
              </a:custGeom>
              <a:solidFill>
                <a:schemeClr val="accent2">
                  <a:lumMod val="20000"/>
                  <a:lumOff val="80000"/>
                </a:schemeClr>
              </a:solidFill>
              <a:ln w="9525">
                <a:solidFill>
                  <a:schemeClr val="tx1"/>
                </a:solidFill>
              </a:ln>
            </p:spPr>
            <p:txBody>
              <a:bodyPr wrap="square" lIns="0" tIns="0" rIns="0" bIns="0" rtlCol="0"/>
              <a:lstStyle/>
              <a:p>
                <a:endParaRPr>
                  <a:solidFill>
                    <a:schemeClr val="bg1"/>
                  </a:solidFill>
                </a:endParaRPr>
              </a:p>
            </p:txBody>
          </p:sp>
          <p:sp>
            <p:nvSpPr>
              <p:cNvPr id="85" name="object 67">
                <a:extLst>
                  <a:ext uri="{FF2B5EF4-FFF2-40B4-BE49-F238E27FC236}">
                    <a16:creationId xmlns:a16="http://schemas.microsoft.com/office/drawing/2014/main" id="{763AA0D0-5265-138B-25BC-B61DE0C65A73}"/>
                  </a:ext>
                </a:extLst>
              </p:cNvPr>
              <p:cNvSpPr txBox="1"/>
              <p:nvPr/>
            </p:nvSpPr>
            <p:spPr>
              <a:xfrm>
                <a:off x="596479" y="2570228"/>
                <a:ext cx="1569392" cy="648163"/>
              </a:xfrm>
              <a:prstGeom prst="rect">
                <a:avLst/>
              </a:prstGeom>
            </p:spPr>
            <p:txBody>
              <a:bodyPr vert="horz" wrap="square" lIns="0" tIns="12065" rIns="0" bIns="0" rtlCol="0">
                <a:spAutoFit/>
              </a:bodyPr>
              <a:lstStyle/>
              <a:p>
                <a:pPr marL="12700">
                  <a:lnSpc>
                    <a:spcPct val="100000"/>
                  </a:lnSpc>
                  <a:spcBef>
                    <a:spcPts val="95"/>
                  </a:spcBef>
                </a:pPr>
                <a:r>
                  <a:rPr lang="en-US" sz="1000" spc="-5" dirty="0">
                    <a:solidFill>
                      <a:schemeClr val="bg1"/>
                    </a:solidFill>
                    <a:latin typeface="Arial"/>
                    <a:cs typeface="Arial"/>
                  </a:rPr>
                  <a:t>               </a:t>
                </a:r>
                <a:r>
                  <a:rPr sz="1000" spc="-5" dirty="0">
                    <a:solidFill>
                      <a:schemeClr val="bg1"/>
                    </a:solidFill>
                    <a:latin typeface="Arial"/>
                    <a:cs typeface="Arial"/>
                  </a:rPr>
                  <a:t>OMB</a:t>
                </a:r>
                <a:r>
                  <a:rPr sz="1000" spc="-75" dirty="0">
                    <a:solidFill>
                      <a:schemeClr val="bg1"/>
                    </a:solidFill>
                    <a:latin typeface="Arial"/>
                    <a:cs typeface="Arial"/>
                  </a:rPr>
                  <a:t> </a:t>
                </a:r>
                <a:r>
                  <a:rPr sz="1000" spc="-10" dirty="0">
                    <a:solidFill>
                      <a:schemeClr val="bg1"/>
                    </a:solidFill>
                    <a:latin typeface="Arial"/>
                    <a:cs typeface="Arial"/>
                  </a:rPr>
                  <a:t>A-126</a:t>
                </a:r>
                <a:endParaRPr lang="en-US" sz="1000" spc="-10" dirty="0">
                  <a:solidFill>
                    <a:schemeClr val="bg1"/>
                  </a:solidFill>
                  <a:latin typeface="Arial"/>
                  <a:cs typeface="Arial"/>
                </a:endParaRPr>
              </a:p>
              <a:p>
                <a:pPr marL="12700">
                  <a:lnSpc>
                    <a:spcPct val="100000"/>
                  </a:lnSpc>
                  <a:spcBef>
                    <a:spcPts val="95"/>
                  </a:spcBef>
                </a:pPr>
                <a:r>
                  <a:rPr lang="en-US" sz="1000" dirty="0">
                    <a:solidFill>
                      <a:schemeClr val="bg1"/>
                    </a:solidFill>
                  </a:rPr>
                  <a:t>Improving the Management and Use of Government Aircraft</a:t>
                </a:r>
                <a:endParaRPr sz="1000" dirty="0">
                  <a:solidFill>
                    <a:schemeClr val="bg1"/>
                  </a:solidFill>
                  <a:latin typeface="Arial"/>
                  <a:cs typeface="Arial"/>
                </a:endParaRPr>
              </a:p>
            </p:txBody>
          </p:sp>
          <p:sp>
            <p:nvSpPr>
              <p:cNvPr id="86" name="object 72">
                <a:extLst>
                  <a:ext uri="{FF2B5EF4-FFF2-40B4-BE49-F238E27FC236}">
                    <a16:creationId xmlns:a16="http://schemas.microsoft.com/office/drawing/2014/main" id="{F4D5CDA6-B2DC-F908-DE5E-A5E82D995C3E}"/>
                  </a:ext>
                </a:extLst>
              </p:cNvPr>
              <p:cNvSpPr/>
              <p:nvPr/>
            </p:nvSpPr>
            <p:spPr>
              <a:xfrm>
                <a:off x="4082878" y="5598211"/>
                <a:ext cx="1634568" cy="809061"/>
              </a:xfrm>
              <a:custGeom>
                <a:avLst/>
                <a:gdLst/>
                <a:ahLst/>
                <a:cxnLst/>
                <a:rect l="l" t="t" r="r" b="b"/>
                <a:pathLst>
                  <a:path w="1295400" h="457200">
                    <a:moveTo>
                      <a:pt x="0" y="228600"/>
                    </a:moveTo>
                    <a:lnTo>
                      <a:pt x="13159" y="182529"/>
                    </a:lnTo>
                    <a:lnTo>
                      <a:pt x="50900" y="139619"/>
                    </a:lnTo>
                    <a:lnTo>
                      <a:pt x="110618" y="100788"/>
                    </a:lnTo>
                    <a:lnTo>
                      <a:pt x="147905" y="83189"/>
                    </a:lnTo>
                    <a:lnTo>
                      <a:pt x="189709" y="66955"/>
                    </a:lnTo>
                    <a:lnTo>
                      <a:pt x="235705" y="52201"/>
                    </a:lnTo>
                    <a:lnTo>
                      <a:pt x="285567" y="39041"/>
                    </a:lnTo>
                    <a:lnTo>
                      <a:pt x="338970" y="27591"/>
                    </a:lnTo>
                    <a:lnTo>
                      <a:pt x="395588" y="17964"/>
                    </a:lnTo>
                    <a:lnTo>
                      <a:pt x="455096" y="10277"/>
                    </a:lnTo>
                    <a:lnTo>
                      <a:pt x="517167" y="4644"/>
                    </a:lnTo>
                    <a:lnTo>
                      <a:pt x="581477" y="1180"/>
                    </a:lnTo>
                    <a:lnTo>
                      <a:pt x="647700" y="0"/>
                    </a:lnTo>
                    <a:lnTo>
                      <a:pt x="713924" y="1180"/>
                    </a:lnTo>
                    <a:lnTo>
                      <a:pt x="778235" y="4644"/>
                    </a:lnTo>
                    <a:lnTo>
                      <a:pt x="840308" y="10277"/>
                    </a:lnTo>
                    <a:lnTo>
                      <a:pt x="899816" y="17964"/>
                    </a:lnTo>
                    <a:lnTo>
                      <a:pt x="956434" y="27591"/>
                    </a:lnTo>
                    <a:lnTo>
                      <a:pt x="1009837" y="39041"/>
                    </a:lnTo>
                    <a:lnTo>
                      <a:pt x="1059699" y="52201"/>
                    </a:lnTo>
                    <a:lnTo>
                      <a:pt x="1105695" y="66955"/>
                    </a:lnTo>
                    <a:lnTo>
                      <a:pt x="1147498" y="83189"/>
                    </a:lnTo>
                    <a:lnTo>
                      <a:pt x="1184784" y="100788"/>
                    </a:lnTo>
                    <a:lnTo>
                      <a:pt x="1244501" y="139619"/>
                    </a:lnTo>
                    <a:lnTo>
                      <a:pt x="1282241" y="182529"/>
                    </a:lnTo>
                    <a:lnTo>
                      <a:pt x="1295400" y="228600"/>
                    </a:lnTo>
                    <a:lnTo>
                      <a:pt x="1292056" y="251972"/>
                    </a:lnTo>
                    <a:lnTo>
                      <a:pt x="1282241" y="274670"/>
                    </a:lnTo>
                    <a:lnTo>
                      <a:pt x="1244501" y="317580"/>
                    </a:lnTo>
                    <a:lnTo>
                      <a:pt x="1184784" y="356411"/>
                    </a:lnTo>
                    <a:lnTo>
                      <a:pt x="1147498" y="374010"/>
                    </a:lnTo>
                    <a:lnTo>
                      <a:pt x="1105695" y="390244"/>
                    </a:lnTo>
                    <a:lnTo>
                      <a:pt x="1059699" y="404998"/>
                    </a:lnTo>
                    <a:lnTo>
                      <a:pt x="1009837" y="418158"/>
                    </a:lnTo>
                    <a:lnTo>
                      <a:pt x="956434" y="429608"/>
                    </a:lnTo>
                    <a:lnTo>
                      <a:pt x="899816" y="439235"/>
                    </a:lnTo>
                    <a:lnTo>
                      <a:pt x="840308" y="446922"/>
                    </a:lnTo>
                    <a:lnTo>
                      <a:pt x="778235" y="452555"/>
                    </a:lnTo>
                    <a:lnTo>
                      <a:pt x="713924" y="456019"/>
                    </a:lnTo>
                    <a:lnTo>
                      <a:pt x="647700" y="457200"/>
                    </a:lnTo>
                    <a:lnTo>
                      <a:pt x="581475" y="456019"/>
                    </a:lnTo>
                    <a:lnTo>
                      <a:pt x="517164" y="452555"/>
                    </a:lnTo>
                    <a:lnTo>
                      <a:pt x="455091" y="446922"/>
                    </a:lnTo>
                    <a:lnTo>
                      <a:pt x="395583" y="439235"/>
                    </a:lnTo>
                    <a:lnTo>
                      <a:pt x="338965" y="429608"/>
                    </a:lnTo>
                    <a:lnTo>
                      <a:pt x="285562" y="418158"/>
                    </a:lnTo>
                    <a:lnTo>
                      <a:pt x="235700" y="404998"/>
                    </a:lnTo>
                    <a:lnTo>
                      <a:pt x="189704" y="390244"/>
                    </a:lnTo>
                    <a:lnTo>
                      <a:pt x="147901" y="374010"/>
                    </a:lnTo>
                    <a:lnTo>
                      <a:pt x="110615" y="356411"/>
                    </a:lnTo>
                    <a:lnTo>
                      <a:pt x="50898" y="317580"/>
                    </a:lnTo>
                    <a:lnTo>
                      <a:pt x="13158" y="274670"/>
                    </a:lnTo>
                    <a:lnTo>
                      <a:pt x="0" y="228600"/>
                    </a:lnTo>
                    <a:close/>
                  </a:path>
                </a:pathLst>
              </a:custGeom>
              <a:solidFill>
                <a:schemeClr val="accent4">
                  <a:lumMod val="20000"/>
                  <a:lumOff val="80000"/>
                </a:schemeClr>
              </a:solidFill>
              <a:ln w="9525">
                <a:solidFill>
                  <a:srgbClr val="000000"/>
                </a:solidFill>
              </a:ln>
            </p:spPr>
            <p:txBody>
              <a:bodyPr wrap="square" lIns="0" tIns="0" rIns="0" bIns="0" rtlCol="0"/>
              <a:lstStyle/>
              <a:p>
                <a:endParaRPr>
                  <a:solidFill>
                    <a:schemeClr val="bg1"/>
                  </a:solidFill>
                </a:endParaRPr>
              </a:p>
            </p:txBody>
          </p:sp>
          <p:sp>
            <p:nvSpPr>
              <p:cNvPr id="89" name="object 73">
                <a:extLst>
                  <a:ext uri="{FF2B5EF4-FFF2-40B4-BE49-F238E27FC236}">
                    <a16:creationId xmlns:a16="http://schemas.microsoft.com/office/drawing/2014/main" id="{1D26AED9-8E81-4773-95CF-689466E40E15}"/>
                  </a:ext>
                </a:extLst>
              </p:cNvPr>
              <p:cNvSpPr txBox="1"/>
              <p:nvPr/>
            </p:nvSpPr>
            <p:spPr>
              <a:xfrm>
                <a:off x="4266938" y="5682600"/>
                <a:ext cx="1565405" cy="653384"/>
              </a:xfrm>
              <a:prstGeom prst="rect">
                <a:avLst/>
              </a:prstGeom>
            </p:spPr>
            <p:txBody>
              <a:bodyPr vert="horz" wrap="square" lIns="0" tIns="12065" rIns="0" bIns="0" rtlCol="0">
                <a:spAutoFit/>
              </a:bodyPr>
              <a:lstStyle/>
              <a:p>
                <a:pPr marL="12700">
                  <a:lnSpc>
                    <a:spcPct val="100000"/>
                  </a:lnSpc>
                  <a:spcBef>
                    <a:spcPts val="95"/>
                  </a:spcBef>
                </a:pPr>
                <a:r>
                  <a:rPr lang="en-US" sz="1000" spc="-5" dirty="0">
                    <a:solidFill>
                      <a:schemeClr val="bg1"/>
                    </a:solidFill>
                    <a:latin typeface="Arial"/>
                    <a:cs typeface="Arial"/>
                  </a:rPr>
                  <a:t>     </a:t>
                </a:r>
                <a:r>
                  <a:rPr sz="1000" spc="-5" dirty="0" err="1">
                    <a:solidFill>
                      <a:schemeClr val="bg1"/>
                    </a:solidFill>
                    <a:latin typeface="Arial"/>
                    <a:cs typeface="Arial"/>
                  </a:rPr>
                  <a:t>D</a:t>
                </a:r>
                <a:r>
                  <a:rPr lang="en-US" sz="1000" spc="-5" dirty="0" err="1">
                    <a:solidFill>
                      <a:schemeClr val="bg1"/>
                    </a:solidFill>
                    <a:latin typeface="Arial"/>
                    <a:cs typeface="Arial"/>
                  </a:rPr>
                  <a:t>o</a:t>
                </a:r>
                <a:r>
                  <a:rPr sz="1000" spc="-5" dirty="0" err="1">
                    <a:solidFill>
                      <a:schemeClr val="bg1"/>
                    </a:solidFill>
                    <a:latin typeface="Arial"/>
                    <a:cs typeface="Arial"/>
                  </a:rPr>
                  <a:t>D</a:t>
                </a:r>
                <a:r>
                  <a:rPr lang="en-US" sz="1000" spc="-5" dirty="0" err="1">
                    <a:solidFill>
                      <a:schemeClr val="bg1"/>
                    </a:solidFill>
                    <a:latin typeface="Arial"/>
                    <a:cs typeface="Arial"/>
                  </a:rPr>
                  <a:t>I</a:t>
                </a:r>
                <a:r>
                  <a:rPr sz="1000" spc="-55" dirty="0">
                    <a:solidFill>
                      <a:schemeClr val="bg1"/>
                    </a:solidFill>
                    <a:latin typeface="Arial"/>
                    <a:cs typeface="Arial"/>
                  </a:rPr>
                  <a:t> </a:t>
                </a:r>
                <a:r>
                  <a:rPr sz="1000" spc="-10" dirty="0">
                    <a:solidFill>
                      <a:schemeClr val="bg1"/>
                    </a:solidFill>
                    <a:latin typeface="Arial"/>
                    <a:cs typeface="Arial"/>
                  </a:rPr>
                  <a:t>4500.36</a:t>
                </a:r>
                <a:r>
                  <a:rPr lang="en-US" sz="1000" spc="-10" dirty="0">
                    <a:solidFill>
                      <a:schemeClr val="bg1"/>
                    </a:solidFill>
                    <a:latin typeface="Arial"/>
                    <a:cs typeface="Arial"/>
                  </a:rPr>
                  <a:t> </a:t>
                </a:r>
              </a:p>
              <a:p>
                <a:pPr marL="12700">
                  <a:lnSpc>
                    <a:spcPct val="100000"/>
                  </a:lnSpc>
                  <a:spcBef>
                    <a:spcPts val="95"/>
                  </a:spcBef>
                </a:pPr>
                <a:r>
                  <a:rPr lang="en-US" sz="1000" dirty="0">
                    <a:solidFill>
                      <a:schemeClr val="bg1"/>
                    </a:solidFill>
                  </a:rPr>
                  <a:t>Acquisition, Management, and Use of Non-Tactical </a:t>
                </a:r>
              </a:p>
              <a:p>
                <a:pPr marL="12700">
                  <a:lnSpc>
                    <a:spcPct val="100000"/>
                  </a:lnSpc>
                  <a:spcBef>
                    <a:spcPts val="95"/>
                  </a:spcBef>
                </a:pPr>
                <a:r>
                  <a:rPr lang="en-US" sz="1000" dirty="0">
                    <a:solidFill>
                      <a:schemeClr val="bg1"/>
                    </a:solidFill>
                  </a:rPr>
                  <a:t>          Vehicles </a:t>
                </a:r>
                <a:endParaRPr sz="1000" dirty="0">
                  <a:solidFill>
                    <a:schemeClr val="bg1"/>
                  </a:solidFill>
                  <a:latin typeface="Arial"/>
                  <a:cs typeface="Arial"/>
                </a:endParaRPr>
              </a:p>
            </p:txBody>
          </p:sp>
          <p:sp>
            <p:nvSpPr>
              <p:cNvPr id="91" name="object 76">
                <a:extLst>
                  <a:ext uri="{FF2B5EF4-FFF2-40B4-BE49-F238E27FC236}">
                    <a16:creationId xmlns:a16="http://schemas.microsoft.com/office/drawing/2014/main" id="{28E2E024-6FED-9D99-4DE3-8FE276C9B2EF}"/>
                  </a:ext>
                </a:extLst>
              </p:cNvPr>
              <p:cNvSpPr txBox="1"/>
              <p:nvPr/>
            </p:nvSpPr>
            <p:spPr>
              <a:xfrm>
                <a:off x="3520006" y="2635199"/>
                <a:ext cx="1346629" cy="1422825"/>
              </a:xfrm>
              <a:prstGeom prst="rect">
                <a:avLst/>
              </a:prstGeom>
            </p:spPr>
            <p:txBody>
              <a:bodyPr vert="horz" wrap="square" lIns="0" tIns="12065" rIns="0" bIns="0" rtlCol="0">
                <a:spAutoFit/>
              </a:bodyPr>
              <a:lstStyle/>
              <a:p>
                <a:pPr marL="327660" marR="321310" indent="-2540" algn="ctr">
                  <a:lnSpc>
                    <a:spcPct val="100000"/>
                  </a:lnSpc>
                  <a:spcBef>
                    <a:spcPts val="95"/>
                  </a:spcBef>
                </a:pPr>
                <a:r>
                  <a:rPr sz="1000" b="1" spc="-10" dirty="0">
                    <a:solidFill>
                      <a:schemeClr val="bg1"/>
                    </a:solidFill>
                    <a:latin typeface="Arial"/>
                    <a:cs typeface="Arial"/>
                  </a:rPr>
                  <a:t>SECARMY  </a:t>
                </a:r>
                <a:r>
                  <a:rPr sz="1000" b="1" spc="-5" dirty="0">
                    <a:solidFill>
                      <a:schemeClr val="bg1"/>
                    </a:solidFill>
                    <a:latin typeface="Arial"/>
                    <a:cs typeface="Arial"/>
                  </a:rPr>
                  <a:t>D</a:t>
                </a:r>
                <a:r>
                  <a:rPr sz="1000" b="1" spc="-10" dirty="0">
                    <a:solidFill>
                      <a:schemeClr val="bg1"/>
                    </a:solidFill>
                    <a:latin typeface="Arial"/>
                    <a:cs typeface="Arial"/>
                  </a:rPr>
                  <a:t>I</a:t>
                </a:r>
                <a:r>
                  <a:rPr sz="1000" b="1" spc="-5" dirty="0">
                    <a:solidFill>
                      <a:schemeClr val="bg1"/>
                    </a:solidFill>
                    <a:latin typeface="Arial"/>
                    <a:cs typeface="Arial"/>
                  </a:rPr>
                  <a:t>R</a:t>
                </a:r>
                <a:r>
                  <a:rPr sz="1000" b="1" spc="-10" dirty="0">
                    <a:solidFill>
                      <a:schemeClr val="bg1"/>
                    </a:solidFill>
                    <a:latin typeface="Arial"/>
                    <a:cs typeface="Arial"/>
                  </a:rPr>
                  <a:t>E</a:t>
                </a:r>
                <a:r>
                  <a:rPr sz="1000" b="1" spc="-5" dirty="0">
                    <a:solidFill>
                      <a:schemeClr val="bg1"/>
                    </a:solidFill>
                    <a:latin typeface="Arial"/>
                    <a:cs typeface="Arial"/>
                  </a:rPr>
                  <a:t>C</a:t>
                </a:r>
                <a:r>
                  <a:rPr sz="1000" b="1" spc="0" dirty="0">
                    <a:solidFill>
                      <a:schemeClr val="bg1"/>
                    </a:solidFill>
                    <a:latin typeface="Arial"/>
                    <a:cs typeface="Arial"/>
                  </a:rPr>
                  <a:t>T</a:t>
                </a:r>
                <a:r>
                  <a:rPr sz="1000" b="1" spc="-10" dirty="0">
                    <a:solidFill>
                      <a:schemeClr val="bg1"/>
                    </a:solidFill>
                    <a:latin typeface="Arial"/>
                    <a:cs typeface="Arial"/>
                  </a:rPr>
                  <a:t>IV</a:t>
                </a:r>
                <a:r>
                  <a:rPr lang="en-US" sz="1000" b="1" spc="-10" dirty="0">
                    <a:solidFill>
                      <a:schemeClr val="bg1"/>
                    </a:solidFill>
                    <a:latin typeface="Arial"/>
                    <a:cs typeface="Arial"/>
                  </a:rPr>
                  <a:t>E</a:t>
                </a:r>
                <a:r>
                  <a:rPr sz="1000" b="1" spc="-10" dirty="0">
                    <a:solidFill>
                      <a:schemeClr val="bg1"/>
                    </a:solidFill>
                    <a:latin typeface="Arial"/>
                    <a:cs typeface="Arial"/>
                  </a:rPr>
                  <a:t>  201</a:t>
                </a:r>
                <a:r>
                  <a:rPr lang="en-US" sz="1000" b="1" spc="-10" dirty="0">
                    <a:solidFill>
                      <a:schemeClr val="bg1"/>
                    </a:solidFill>
                    <a:latin typeface="Arial"/>
                    <a:cs typeface="Arial"/>
                  </a:rPr>
                  <a:t>7</a:t>
                </a:r>
                <a:r>
                  <a:rPr sz="1000" b="1" spc="-10" dirty="0">
                    <a:solidFill>
                      <a:schemeClr val="bg1"/>
                    </a:solidFill>
                    <a:latin typeface="Arial"/>
                    <a:cs typeface="Arial"/>
                  </a:rPr>
                  <a:t>-</a:t>
                </a:r>
                <a:r>
                  <a:rPr lang="en-US" sz="1000" b="1" spc="-10" dirty="0">
                    <a:solidFill>
                      <a:schemeClr val="bg1"/>
                    </a:solidFill>
                    <a:latin typeface="Arial"/>
                    <a:cs typeface="Arial"/>
                  </a:rPr>
                  <a:t>05</a:t>
                </a:r>
              </a:p>
              <a:p>
                <a:pPr marL="327660" marR="321310" indent="-2540" algn="ctr">
                  <a:lnSpc>
                    <a:spcPct val="100000"/>
                  </a:lnSpc>
                  <a:spcBef>
                    <a:spcPts val="95"/>
                  </a:spcBef>
                </a:pPr>
                <a:endParaRPr sz="1000" dirty="0">
                  <a:solidFill>
                    <a:schemeClr val="bg1"/>
                  </a:solidFill>
                  <a:latin typeface="Arial"/>
                  <a:cs typeface="Arial"/>
                </a:endParaRPr>
              </a:p>
              <a:p>
                <a:pPr marL="12065" marR="5080" algn="ctr">
                  <a:lnSpc>
                    <a:spcPct val="100000"/>
                  </a:lnSpc>
                  <a:spcBef>
                    <a:spcPts val="120"/>
                  </a:spcBef>
                </a:pPr>
                <a:r>
                  <a:rPr sz="1000" b="1" spc="-10" dirty="0">
                    <a:solidFill>
                      <a:schemeClr val="bg1"/>
                    </a:solidFill>
                    <a:latin typeface="Arial"/>
                    <a:cs typeface="Arial"/>
                  </a:rPr>
                  <a:t>Secretary </a:t>
                </a:r>
                <a:r>
                  <a:rPr sz="1000" b="1" spc="-5" dirty="0">
                    <a:solidFill>
                      <a:schemeClr val="bg1"/>
                    </a:solidFill>
                    <a:latin typeface="Arial"/>
                    <a:cs typeface="Arial"/>
                  </a:rPr>
                  <a:t>of the</a:t>
                </a:r>
                <a:r>
                  <a:rPr sz="1000" b="1" spc="-50" dirty="0">
                    <a:solidFill>
                      <a:schemeClr val="bg1"/>
                    </a:solidFill>
                    <a:latin typeface="Arial"/>
                    <a:cs typeface="Arial"/>
                  </a:rPr>
                  <a:t> </a:t>
                </a:r>
                <a:r>
                  <a:rPr sz="1000" b="1" spc="-15" dirty="0">
                    <a:solidFill>
                      <a:schemeClr val="bg1"/>
                    </a:solidFill>
                    <a:latin typeface="Arial"/>
                    <a:cs typeface="Arial"/>
                  </a:rPr>
                  <a:t>Army  </a:t>
                </a:r>
                <a:r>
                  <a:rPr sz="1000" b="1" spc="-10" dirty="0">
                    <a:solidFill>
                      <a:schemeClr val="bg1"/>
                    </a:solidFill>
                    <a:latin typeface="Arial"/>
                    <a:cs typeface="Arial"/>
                  </a:rPr>
                  <a:t>Policy </a:t>
                </a:r>
                <a:r>
                  <a:rPr sz="1000" b="1" spc="-5" dirty="0">
                    <a:solidFill>
                      <a:schemeClr val="bg1"/>
                    </a:solidFill>
                    <a:latin typeface="Arial"/>
                    <a:cs typeface="Arial"/>
                  </a:rPr>
                  <a:t>for</a:t>
                </a:r>
                <a:r>
                  <a:rPr sz="1000" b="1" spc="-15" dirty="0">
                    <a:solidFill>
                      <a:schemeClr val="bg1"/>
                    </a:solidFill>
                    <a:latin typeface="Arial"/>
                    <a:cs typeface="Arial"/>
                  </a:rPr>
                  <a:t> </a:t>
                </a:r>
                <a:r>
                  <a:rPr sz="1000" b="1" spc="-5" dirty="0">
                    <a:solidFill>
                      <a:schemeClr val="bg1"/>
                    </a:solidFill>
                    <a:latin typeface="Arial"/>
                    <a:cs typeface="Arial"/>
                  </a:rPr>
                  <a:t>Travel</a:t>
                </a:r>
                <a:endParaRPr sz="1000" dirty="0">
                  <a:solidFill>
                    <a:schemeClr val="bg1"/>
                  </a:solidFill>
                  <a:latin typeface="Arial"/>
                  <a:cs typeface="Arial"/>
                </a:endParaRPr>
              </a:p>
              <a:p>
                <a:pPr marL="106680" marR="100330" indent="-38100" algn="ctr">
                  <a:lnSpc>
                    <a:spcPct val="100000"/>
                  </a:lnSpc>
                </a:pPr>
                <a:r>
                  <a:rPr lang="en-US" sz="1000" b="1" spc="-5" dirty="0">
                    <a:solidFill>
                      <a:schemeClr val="bg1"/>
                    </a:solidFill>
                    <a:latin typeface="Arial"/>
                    <a:cs typeface="Arial"/>
                  </a:rPr>
                  <a:t>b</a:t>
                </a:r>
                <a:r>
                  <a:rPr sz="1000" b="1" spc="-5" dirty="0">
                    <a:solidFill>
                      <a:schemeClr val="bg1"/>
                    </a:solidFill>
                    <a:latin typeface="Arial"/>
                    <a:cs typeface="Arial"/>
                  </a:rPr>
                  <a:t>y Department of  </a:t>
                </a:r>
                <a:r>
                  <a:rPr lang="en-US" sz="1000" b="1" spc="-5" dirty="0">
                    <a:solidFill>
                      <a:schemeClr val="bg1"/>
                    </a:solidFill>
                    <a:latin typeface="Arial"/>
                    <a:cs typeface="Arial"/>
                  </a:rPr>
                  <a:t>t</a:t>
                </a:r>
                <a:r>
                  <a:rPr sz="1000" b="1" spc="-5" dirty="0">
                    <a:solidFill>
                      <a:schemeClr val="bg1"/>
                    </a:solidFill>
                    <a:latin typeface="Arial"/>
                    <a:cs typeface="Arial"/>
                  </a:rPr>
                  <a:t>he </a:t>
                </a:r>
                <a:r>
                  <a:rPr sz="1000" b="1" spc="-15" dirty="0">
                    <a:solidFill>
                      <a:schemeClr val="bg1"/>
                    </a:solidFill>
                    <a:latin typeface="Arial"/>
                    <a:cs typeface="Arial"/>
                  </a:rPr>
                  <a:t>Army</a:t>
                </a:r>
                <a:r>
                  <a:rPr sz="1000" b="1" spc="-60" dirty="0">
                    <a:solidFill>
                      <a:schemeClr val="bg1"/>
                    </a:solidFill>
                    <a:latin typeface="Arial"/>
                    <a:cs typeface="Arial"/>
                  </a:rPr>
                  <a:t> </a:t>
                </a:r>
                <a:r>
                  <a:rPr lang="en-US" sz="1000" b="1" spc="-60" dirty="0">
                    <a:solidFill>
                      <a:schemeClr val="bg1"/>
                    </a:solidFill>
                    <a:latin typeface="Arial"/>
                    <a:cs typeface="Arial"/>
                  </a:rPr>
                  <a:t>Senior </a:t>
                </a:r>
                <a:r>
                  <a:rPr sz="1000" b="1" spc="-5" dirty="0">
                    <a:solidFill>
                      <a:schemeClr val="bg1"/>
                    </a:solidFill>
                    <a:latin typeface="Arial"/>
                    <a:cs typeface="Arial"/>
                  </a:rPr>
                  <a:t>Officials</a:t>
                </a:r>
                <a:endParaRPr sz="1000" dirty="0">
                  <a:solidFill>
                    <a:schemeClr val="bg1"/>
                  </a:solidFill>
                  <a:latin typeface="Arial"/>
                  <a:cs typeface="Arial"/>
                </a:endParaRPr>
              </a:p>
            </p:txBody>
          </p:sp>
          <p:sp>
            <p:nvSpPr>
              <p:cNvPr id="93" name="object 80">
                <a:extLst>
                  <a:ext uri="{FF2B5EF4-FFF2-40B4-BE49-F238E27FC236}">
                    <a16:creationId xmlns:a16="http://schemas.microsoft.com/office/drawing/2014/main" id="{AC682057-3991-935F-C530-361E9BE59A8F}"/>
                  </a:ext>
                </a:extLst>
              </p:cNvPr>
              <p:cNvSpPr/>
              <p:nvPr/>
            </p:nvSpPr>
            <p:spPr>
              <a:xfrm>
                <a:off x="1278290" y="4757474"/>
                <a:ext cx="2101458" cy="650069"/>
              </a:xfrm>
              <a:custGeom>
                <a:avLst/>
                <a:gdLst/>
                <a:ahLst/>
                <a:cxnLst/>
                <a:rect l="l" t="t" r="r" b="b"/>
                <a:pathLst>
                  <a:path w="1524000" h="533400">
                    <a:moveTo>
                      <a:pt x="0" y="266700"/>
                    </a:moveTo>
                    <a:lnTo>
                      <a:pt x="12276" y="218760"/>
                    </a:lnTo>
                    <a:lnTo>
                      <a:pt x="47672" y="173639"/>
                    </a:lnTo>
                    <a:lnTo>
                      <a:pt x="104035" y="132091"/>
                    </a:lnTo>
                    <a:lnTo>
                      <a:pt x="139407" y="112892"/>
                    </a:lnTo>
                    <a:lnTo>
                      <a:pt x="179213" y="94868"/>
                    </a:lnTo>
                    <a:lnTo>
                      <a:pt x="223185" y="78114"/>
                    </a:lnTo>
                    <a:lnTo>
                      <a:pt x="271053" y="62724"/>
                    </a:lnTo>
                    <a:lnTo>
                      <a:pt x="322549" y="48792"/>
                    </a:lnTo>
                    <a:lnTo>
                      <a:pt x="377404" y="36412"/>
                    </a:lnTo>
                    <a:lnTo>
                      <a:pt x="435348" y="25678"/>
                    </a:lnTo>
                    <a:lnTo>
                      <a:pt x="496113" y="16685"/>
                    </a:lnTo>
                    <a:lnTo>
                      <a:pt x="559430" y="9526"/>
                    </a:lnTo>
                    <a:lnTo>
                      <a:pt x="625029" y="4296"/>
                    </a:lnTo>
                    <a:lnTo>
                      <a:pt x="692642" y="1089"/>
                    </a:lnTo>
                    <a:lnTo>
                      <a:pt x="762000" y="0"/>
                    </a:lnTo>
                    <a:lnTo>
                      <a:pt x="831357" y="1089"/>
                    </a:lnTo>
                    <a:lnTo>
                      <a:pt x="898970" y="4296"/>
                    </a:lnTo>
                    <a:lnTo>
                      <a:pt x="964569" y="9526"/>
                    </a:lnTo>
                    <a:lnTo>
                      <a:pt x="1027886" y="16685"/>
                    </a:lnTo>
                    <a:lnTo>
                      <a:pt x="1088651" y="25678"/>
                    </a:lnTo>
                    <a:lnTo>
                      <a:pt x="1146595" y="36412"/>
                    </a:lnTo>
                    <a:lnTo>
                      <a:pt x="1201450" y="48792"/>
                    </a:lnTo>
                    <a:lnTo>
                      <a:pt x="1252946" y="62724"/>
                    </a:lnTo>
                    <a:lnTo>
                      <a:pt x="1300814" y="78114"/>
                    </a:lnTo>
                    <a:lnTo>
                      <a:pt x="1344786" y="94868"/>
                    </a:lnTo>
                    <a:lnTo>
                      <a:pt x="1384592" y="112892"/>
                    </a:lnTo>
                    <a:lnTo>
                      <a:pt x="1419964" y="132091"/>
                    </a:lnTo>
                    <a:lnTo>
                      <a:pt x="1476327" y="173639"/>
                    </a:lnTo>
                    <a:lnTo>
                      <a:pt x="1511723" y="218760"/>
                    </a:lnTo>
                    <a:lnTo>
                      <a:pt x="1524000" y="266700"/>
                    </a:lnTo>
                    <a:lnTo>
                      <a:pt x="1520885" y="290975"/>
                    </a:lnTo>
                    <a:lnTo>
                      <a:pt x="1511723" y="314639"/>
                    </a:lnTo>
                    <a:lnTo>
                      <a:pt x="1476327" y="359760"/>
                    </a:lnTo>
                    <a:lnTo>
                      <a:pt x="1419964" y="401308"/>
                    </a:lnTo>
                    <a:lnTo>
                      <a:pt x="1384592" y="420507"/>
                    </a:lnTo>
                    <a:lnTo>
                      <a:pt x="1344786" y="438531"/>
                    </a:lnTo>
                    <a:lnTo>
                      <a:pt x="1300814" y="455285"/>
                    </a:lnTo>
                    <a:lnTo>
                      <a:pt x="1252946" y="470675"/>
                    </a:lnTo>
                    <a:lnTo>
                      <a:pt x="1201450" y="484607"/>
                    </a:lnTo>
                    <a:lnTo>
                      <a:pt x="1146595" y="496987"/>
                    </a:lnTo>
                    <a:lnTo>
                      <a:pt x="1088651" y="507721"/>
                    </a:lnTo>
                    <a:lnTo>
                      <a:pt x="1027886" y="516714"/>
                    </a:lnTo>
                    <a:lnTo>
                      <a:pt x="964569" y="523873"/>
                    </a:lnTo>
                    <a:lnTo>
                      <a:pt x="898970" y="529103"/>
                    </a:lnTo>
                    <a:lnTo>
                      <a:pt x="831357" y="532310"/>
                    </a:lnTo>
                    <a:lnTo>
                      <a:pt x="762000" y="533400"/>
                    </a:lnTo>
                    <a:lnTo>
                      <a:pt x="692642" y="532310"/>
                    </a:lnTo>
                    <a:lnTo>
                      <a:pt x="625029" y="529103"/>
                    </a:lnTo>
                    <a:lnTo>
                      <a:pt x="559430" y="523873"/>
                    </a:lnTo>
                    <a:lnTo>
                      <a:pt x="496113" y="516714"/>
                    </a:lnTo>
                    <a:lnTo>
                      <a:pt x="435348" y="507721"/>
                    </a:lnTo>
                    <a:lnTo>
                      <a:pt x="377404" y="496987"/>
                    </a:lnTo>
                    <a:lnTo>
                      <a:pt x="322549" y="484607"/>
                    </a:lnTo>
                    <a:lnTo>
                      <a:pt x="271053" y="470675"/>
                    </a:lnTo>
                    <a:lnTo>
                      <a:pt x="223185" y="455285"/>
                    </a:lnTo>
                    <a:lnTo>
                      <a:pt x="179213" y="438531"/>
                    </a:lnTo>
                    <a:lnTo>
                      <a:pt x="139407" y="420507"/>
                    </a:lnTo>
                    <a:lnTo>
                      <a:pt x="104035" y="401308"/>
                    </a:lnTo>
                    <a:lnTo>
                      <a:pt x="47672" y="359760"/>
                    </a:lnTo>
                    <a:lnTo>
                      <a:pt x="12276" y="314639"/>
                    </a:lnTo>
                    <a:lnTo>
                      <a:pt x="0" y="266700"/>
                    </a:lnTo>
                    <a:close/>
                  </a:path>
                </a:pathLst>
              </a:custGeom>
              <a:solidFill>
                <a:schemeClr val="accent4">
                  <a:lumMod val="20000"/>
                  <a:lumOff val="80000"/>
                </a:schemeClr>
              </a:solidFill>
              <a:ln w="9525">
                <a:solidFill>
                  <a:srgbClr val="000000"/>
                </a:solidFill>
              </a:ln>
            </p:spPr>
            <p:txBody>
              <a:bodyPr wrap="square" lIns="0" tIns="0" rIns="0" bIns="0" rtlCol="0"/>
              <a:lstStyle/>
              <a:p>
                <a:endParaRPr>
                  <a:solidFill>
                    <a:schemeClr val="bg1"/>
                  </a:solidFill>
                </a:endParaRPr>
              </a:p>
            </p:txBody>
          </p:sp>
          <p:sp>
            <p:nvSpPr>
              <p:cNvPr id="94" name="object 81">
                <a:extLst>
                  <a:ext uri="{FF2B5EF4-FFF2-40B4-BE49-F238E27FC236}">
                    <a16:creationId xmlns:a16="http://schemas.microsoft.com/office/drawing/2014/main" id="{932892D0-9162-5398-40A7-E23935489F08}"/>
                  </a:ext>
                </a:extLst>
              </p:cNvPr>
              <p:cNvSpPr txBox="1"/>
              <p:nvPr/>
            </p:nvSpPr>
            <p:spPr>
              <a:xfrm>
                <a:off x="1405378" y="4812798"/>
                <a:ext cx="2031070" cy="499496"/>
              </a:xfrm>
              <a:prstGeom prst="rect">
                <a:avLst/>
              </a:prstGeom>
            </p:spPr>
            <p:txBody>
              <a:bodyPr vert="horz" wrap="square" lIns="0" tIns="12065" rIns="0" bIns="0" rtlCol="0">
                <a:spAutoFit/>
              </a:bodyPr>
              <a:lstStyle/>
              <a:p>
                <a:pPr marL="12700">
                  <a:lnSpc>
                    <a:spcPct val="100000"/>
                  </a:lnSpc>
                  <a:spcBef>
                    <a:spcPts val="95"/>
                  </a:spcBef>
                </a:pPr>
                <a:r>
                  <a:rPr lang="en-US" sz="1000" spc="-5" dirty="0">
                    <a:solidFill>
                      <a:schemeClr val="bg1"/>
                    </a:solidFill>
                    <a:latin typeface="Arial"/>
                    <a:cs typeface="Arial"/>
                  </a:rPr>
                  <a:t>               </a:t>
                </a:r>
                <a:r>
                  <a:rPr sz="1000" spc="-5" dirty="0" err="1">
                    <a:solidFill>
                      <a:schemeClr val="bg1"/>
                    </a:solidFill>
                    <a:latin typeface="Arial"/>
                    <a:cs typeface="Arial"/>
                  </a:rPr>
                  <a:t>D</a:t>
                </a:r>
                <a:r>
                  <a:rPr lang="en-US" sz="1000" spc="-5" dirty="0" err="1">
                    <a:solidFill>
                      <a:schemeClr val="bg1"/>
                    </a:solidFill>
                    <a:latin typeface="Arial"/>
                    <a:cs typeface="Arial"/>
                  </a:rPr>
                  <a:t>o</a:t>
                </a:r>
                <a:r>
                  <a:rPr sz="1000" spc="-5" dirty="0" err="1">
                    <a:solidFill>
                      <a:schemeClr val="bg1"/>
                    </a:solidFill>
                    <a:latin typeface="Arial"/>
                    <a:cs typeface="Arial"/>
                  </a:rPr>
                  <a:t>D</a:t>
                </a:r>
                <a:r>
                  <a:rPr lang="en-US" sz="1000" spc="-5" dirty="0" err="1">
                    <a:solidFill>
                      <a:schemeClr val="bg1"/>
                    </a:solidFill>
                    <a:latin typeface="Arial"/>
                    <a:cs typeface="Arial"/>
                  </a:rPr>
                  <a:t>D</a:t>
                </a:r>
                <a:r>
                  <a:rPr sz="1000" spc="-65" dirty="0">
                    <a:solidFill>
                      <a:schemeClr val="bg1"/>
                    </a:solidFill>
                    <a:latin typeface="Arial"/>
                    <a:cs typeface="Arial"/>
                  </a:rPr>
                  <a:t> </a:t>
                </a:r>
                <a:r>
                  <a:rPr sz="1000" spc="-10" dirty="0">
                    <a:solidFill>
                      <a:schemeClr val="bg1"/>
                    </a:solidFill>
                    <a:latin typeface="Arial"/>
                    <a:cs typeface="Arial"/>
                  </a:rPr>
                  <a:t>4515.12</a:t>
                </a:r>
                <a:r>
                  <a:rPr lang="en-US" sz="1000" spc="-10" dirty="0">
                    <a:solidFill>
                      <a:schemeClr val="bg1"/>
                    </a:solidFill>
                    <a:latin typeface="Arial"/>
                    <a:cs typeface="Arial"/>
                  </a:rPr>
                  <a:t> </a:t>
                </a:r>
              </a:p>
              <a:p>
                <a:pPr marL="12700">
                  <a:lnSpc>
                    <a:spcPct val="100000"/>
                  </a:lnSpc>
                  <a:spcBef>
                    <a:spcPts val="95"/>
                  </a:spcBef>
                </a:pPr>
                <a:r>
                  <a:rPr lang="en-US" sz="1000" dirty="0">
                    <a:solidFill>
                      <a:schemeClr val="bg1"/>
                    </a:solidFill>
                  </a:rPr>
                  <a:t>DoD Support for Travel of Members</a:t>
                </a:r>
              </a:p>
              <a:p>
                <a:pPr marL="12700">
                  <a:lnSpc>
                    <a:spcPct val="100000"/>
                  </a:lnSpc>
                  <a:spcBef>
                    <a:spcPts val="95"/>
                  </a:spcBef>
                </a:pPr>
                <a:r>
                  <a:rPr lang="en-US" sz="1000" dirty="0">
                    <a:solidFill>
                      <a:schemeClr val="bg1"/>
                    </a:solidFill>
                  </a:rPr>
                  <a:t>   and Employees of Congress</a:t>
                </a:r>
                <a:endParaRPr sz="1000" dirty="0">
                  <a:solidFill>
                    <a:schemeClr val="bg1"/>
                  </a:solidFill>
                  <a:latin typeface="Arial"/>
                  <a:cs typeface="Arial"/>
                </a:endParaRPr>
              </a:p>
            </p:txBody>
          </p:sp>
          <p:sp>
            <p:nvSpPr>
              <p:cNvPr id="95" name="TextBox 94">
                <a:extLst>
                  <a:ext uri="{FF2B5EF4-FFF2-40B4-BE49-F238E27FC236}">
                    <a16:creationId xmlns:a16="http://schemas.microsoft.com/office/drawing/2014/main" id="{86595F78-7C18-B904-A3ED-C3C511F58958}"/>
                  </a:ext>
                </a:extLst>
              </p:cNvPr>
              <p:cNvSpPr txBox="1"/>
              <p:nvPr/>
            </p:nvSpPr>
            <p:spPr>
              <a:xfrm>
                <a:off x="-13233926" y="1035907"/>
                <a:ext cx="9479151" cy="462604"/>
              </a:xfrm>
              <a:prstGeom prst="rect">
                <a:avLst/>
              </a:prstGeom>
              <a:noFill/>
            </p:spPr>
            <p:txBody>
              <a:bodyPr wrap="square" rtlCol="0">
                <a:spAutoFit/>
              </a:bodyPr>
              <a:lstStyle/>
              <a:p>
                <a:pPr>
                  <a:spcAft>
                    <a:spcPts val="300"/>
                  </a:spcAft>
                  <a:buClr>
                    <a:srgbClr val="5F5F5F"/>
                  </a:buClr>
                  <a:tabLst>
                    <a:tab pos="400050" algn="l"/>
                  </a:tabLst>
                </a:pPr>
                <a:endParaRPr lang="en-US" sz="2400" b="1" u="sng" dirty="0">
                  <a:latin typeface="Arial" pitchFamily="34" charset="0"/>
                </a:endParaRPr>
              </a:p>
            </p:txBody>
          </p:sp>
        </p:grpSp>
        <p:sp>
          <p:nvSpPr>
            <p:cNvPr id="47" name="object 27">
              <a:extLst>
                <a:ext uri="{FF2B5EF4-FFF2-40B4-BE49-F238E27FC236}">
                  <a16:creationId xmlns:a16="http://schemas.microsoft.com/office/drawing/2014/main" id="{DA9BF2E3-C898-C3E4-DBB1-72EFA1BB6F42}"/>
                </a:ext>
              </a:extLst>
            </p:cNvPr>
            <p:cNvSpPr/>
            <p:nvPr/>
          </p:nvSpPr>
          <p:spPr>
            <a:xfrm>
              <a:off x="9627769" y="4626004"/>
              <a:ext cx="1368817" cy="1828893"/>
            </a:xfrm>
            <a:prstGeom prst="rect">
              <a:avLst/>
            </a:prstGeom>
            <a:blipFill>
              <a:blip r:embed="rId3" cstate="print"/>
              <a:stretch>
                <a:fillRect/>
              </a:stretch>
            </a:blipFill>
          </p:spPr>
          <p:txBody>
            <a:bodyPr wrap="square" lIns="0" tIns="0" rIns="0" bIns="0" rtlCol="0"/>
            <a:lstStyle/>
            <a:p>
              <a:endParaRPr>
                <a:solidFill>
                  <a:schemeClr val="bg1"/>
                </a:solidFill>
              </a:endParaRPr>
            </a:p>
          </p:txBody>
        </p:sp>
        <p:grpSp>
          <p:nvGrpSpPr>
            <p:cNvPr id="144" name="Group 143">
              <a:extLst>
                <a:ext uri="{FF2B5EF4-FFF2-40B4-BE49-F238E27FC236}">
                  <a16:creationId xmlns:a16="http://schemas.microsoft.com/office/drawing/2014/main" id="{C251F581-C652-2A3C-445E-8C0FCD3B6BFF}"/>
                </a:ext>
              </a:extLst>
            </p:cNvPr>
            <p:cNvGrpSpPr/>
            <p:nvPr/>
          </p:nvGrpSpPr>
          <p:grpSpPr>
            <a:xfrm>
              <a:off x="4179783" y="1738200"/>
              <a:ext cx="6571039" cy="4149466"/>
              <a:chOff x="4179783" y="1738200"/>
              <a:chExt cx="6571039" cy="4149466"/>
            </a:xfrm>
          </p:grpSpPr>
          <p:cxnSp>
            <p:nvCxnSpPr>
              <p:cNvPr id="5" name="Straight Arrow Connector 4">
                <a:extLst>
                  <a:ext uri="{FF2B5EF4-FFF2-40B4-BE49-F238E27FC236}">
                    <a16:creationId xmlns:a16="http://schemas.microsoft.com/office/drawing/2014/main" id="{3EBFBFA0-0A7E-0794-33DC-36D9CD8D3A45}"/>
                  </a:ext>
                </a:extLst>
              </p:cNvPr>
              <p:cNvCxnSpPr/>
              <p:nvPr/>
            </p:nvCxnSpPr>
            <p:spPr>
              <a:xfrm flipH="1" flipV="1">
                <a:off x="7049116" y="3715655"/>
                <a:ext cx="1181216" cy="22382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B0DD94B9-D7AF-A731-DB81-5F57F090A542}"/>
                  </a:ext>
                </a:extLst>
              </p:cNvPr>
              <p:cNvCxnSpPr/>
              <p:nvPr/>
            </p:nvCxnSpPr>
            <p:spPr>
              <a:xfrm flipH="1" flipV="1">
                <a:off x="6905381" y="4308862"/>
                <a:ext cx="806143" cy="42501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53894073-0E62-F7A3-0541-52F4852DC6E1}"/>
                  </a:ext>
                </a:extLst>
              </p:cNvPr>
              <p:cNvCxnSpPr/>
              <p:nvPr/>
            </p:nvCxnSpPr>
            <p:spPr>
              <a:xfrm flipH="1" flipV="1">
                <a:off x="6614856" y="4338248"/>
                <a:ext cx="241158" cy="133350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7FD2895A-AE3C-9390-1FDC-2DFC01AFE96D}"/>
                  </a:ext>
                </a:extLst>
              </p:cNvPr>
              <p:cNvCxnSpPr/>
              <p:nvPr/>
            </p:nvCxnSpPr>
            <p:spPr>
              <a:xfrm flipV="1">
                <a:off x="4845518" y="3514677"/>
                <a:ext cx="607197" cy="16958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56C298C7-007D-718C-BBEE-4559BBC0714E}"/>
                  </a:ext>
                </a:extLst>
              </p:cNvPr>
              <p:cNvCxnSpPr/>
              <p:nvPr/>
            </p:nvCxnSpPr>
            <p:spPr>
              <a:xfrm flipV="1">
                <a:off x="5853636" y="4338248"/>
                <a:ext cx="146865" cy="95497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A1147E90-C9D0-0C70-FE49-CD6BCC50A174}"/>
                  </a:ext>
                </a:extLst>
              </p:cNvPr>
              <p:cNvCxnSpPr/>
              <p:nvPr/>
            </p:nvCxnSpPr>
            <p:spPr>
              <a:xfrm flipV="1">
                <a:off x="5201403" y="4338248"/>
                <a:ext cx="449997" cy="62260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57D25438-D6CC-100D-9BA9-204D4CC80A1C}"/>
                  </a:ext>
                </a:extLst>
              </p:cNvPr>
              <p:cNvCxnSpPr/>
              <p:nvPr/>
            </p:nvCxnSpPr>
            <p:spPr>
              <a:xfrm flipH="1">
                <a:off x="7045071" y="2673662"/>
                <a:ext cx="968193" cy="1998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7698D7BB-0545-F935-46FA-7B6A438AB9D4}"/>
                  </a:ext>
                </a:extLst>
              </p:cNvPr>
              <p:cNvCxnSpPr/>
              <p:nvPr/>
            </p:nvCxnSpPr>
            <p:spPr>
              <a:xfrm flipH="1">
                <a:off x="7045071" y="1739799"/>
                <a:ext cx="781115" cy="45729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09AA5265-15CF-B552-2E81-968095009BA6}"/>
                  </a:ext>
                </a:extLst>
              </p:cNvPr>
              <p:cNvCxnSpPr/>
              <p:nvPr/>
            </p:nvCxnSpPr>
            <p:spPr>
              <a:xfrm flipH="1">
                <a:off x="6388631" y="1738200"/>
                <a:ext cx="351592" cy="45307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9BAB0AC8-3E47-2732-7499-04532C066456}"/>
                  </a:ext>
                </a:extLst>
              </p:cNvPr>
              <p:cNvCxnSpPr/>
              <p:nvPr/>
            </p:nvCxnSpPr>
            <p:spPr>
              <a:xfrm>
                <a:off x="5335857" y="1828088"/>
                <a:ext cx="340818" cy="36319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E7FA9C4A-0617-28B7-4C71-1E9AA37FF0C9}"/>
                  </a:ext>
                </a:extLst>
              </p:cNvPr>
              <p:cNvCxnSpPr/>
              <p:nvPr/>
            </p:nvCxnSpPr>
            <p:spPr>
              <a:xfrm>
                <a:off x="4179783" y="2994113"/>
                <a:ext cx="1281157" cy="4904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4E86A7DB-5564-BCF7-6377-A08A12780EF1}"/>
                  </a:ext>
                </a:extLst>
              </p:cNvPr>
              <p:cNvCxnSpPr/>
              <p:nvPr/>
            </p:nvCxnSpPr>
            <p:spPr>
              <a:xfrm flipV="1">
                <a:off x="4758506" y="4201559"/>
                <a:ext cx="702433" cy="2424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F5E953E1-917D-0A58-6E6A-4BF42C1DE205}"/>
                  </a:ext>
                </a:extLst>
              </p:cNvPr>
              <p:cNvCxnSpPr/>
              <p:nvPr/>
            </p:nvCxnSpPr>
            <p:spPr>
              <a:xfrm>
                <a:off x="4961788" y="2474005"/>
                <a:ext cx="506356" cy="25491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F5E220CF-A16B-F5EB-846C-E38131A18A22}"/>
                  </a:ext>
                </a:extLst>
              </p:cNvPr>
              <p:cNvCxnSpPr/>
              <p:nvPr/>
            </p:nvCxnSpPr>
            <p:spPr>
              <a:xfrm>
                <a:off x="7045071" y="4123040"/>
                <a:ext cx="2593920" cy="902458"/>
              </a:xfrm>
              <a:prstGeom prst="straightConnector1">
                <a:avLst/>
              </a:prstGeom>
              <a:ln w="38100">
                <a:solidFill>
                  <a:srgbClr val="FF0000"/>
                </a:solidFill>
                <a:prstDash val="sysDash"/>
                <a:tailEnd type="triangle"/>
              </a:ln>
            </p:spPr>
            <p:style>
              <a:lnRef idx="2">
                <a:schemeClr val="accent2"/>
              </a:lnRef>
              <a:fillRef idx="0">
                <a:schemeClr val="accent2"/>
              </a:fillRef>
              <a:effectRef idx="1">
                <a:schemeClr val="accent2"/>
              </a:effectRef>
              <a:fontRef idx="minor">
                <a:schemeClr val="tx1"/>
              </a:fontRef>
            </p:style>
          </p:cxnSp>
          <p:sp>
            <p:nvSpPr>
              <p:cNvPr id="45" name="object 27">
                <a:extLst>
                  <a:ext uri="{FF2B5EF4-FFF2-40B4-BE49-F238E27FC236}">
                    <a16:creationId xmlns:a16="http://schemas.microsoft.com/office/drawing/2014/main" id="{8FB3DDE4-D632-9439-956E-70508FCB09D3}"/>
                  </a:ext>
                </a:extLst>
              </p:cNvPr>
              <p:cNvSpPr/>
              <p:nvPr/>
            </p:nvSpPr>
            <p:spPr>
              <a:xfrm>
                <a:off x="6701650" y="3763378"/>
                <a:ext cx="330738" cy="400287"/>
              </a:xfrm>
              <a:prstGeom prst="rect">
                <a:avLst/>
              </a:prstGeom>
              <a:blipFill>
                <a:blip r:embed="rId4" cstate="print">
                  <a:extLst>
                    <a:ext uri="{BEBA8EAE-BF5A-486C-A8C5-ECC9F3942E4B}">
                      <a14:imgProps xmlns:a14="http://schemas.microsoft.com/office/drawing/2010/main">
                        <a14:imgLayer r:embed="rId5">
                          <a14:imgEffect>
                            <a14:artisticPhotocopy/>
                          </a14:imgEffect>
                        </a14:imgLayer>
                      </a14:imgProps>
                    </a:ext>
                  </a:extLst>
                </a:blip>
                <a:stretch>
                  <a:fillRect/>
                </a:stretch>
              </a:blipFill>
              <a:effectLst>
                <a:outerShdw blurRad="50800" dist="50800" dir="5400000" algn="ctr" rotWithShape="0">
                  <a:srgbClr val="FF0000"/>
                </a:outerShdw>
              </a:effectLst>
            </p:spPr>
            <p:txBody>
              <a:bodyPr wrap="square" lIns="0" tIns="0" rIns="0" bIns="0" rtlCol="0"/>
              <a:lstStyle/>
              <a:p>
                <a:endParaRPr>
                  <a:solidFill>
                    <a:schemeClr val="bg1"/>
                  </a:solidFill>
                </a:endParaRPr>
              </a:p>
            </p:txBody>
          </p:sp>
          <p:sp>
            <p:nvSpPr>
              <p:cNvPr id="46" name="object 14">
                <a:extLst>
                  <a:ext uri="{FF2B5EF4-FFF2-40B4-BE49-F238E27FC236}">
                    <a16:creationId xmlns:a16="http://schemas.microsoft.com/office/drawing/2014/main" id="{AAEF5355-782A-4B74-325C-D9558163B534}"/>
                  </a:ext>
                </a:extLst>
              </p:cNvPr>
              <p:cNvSpPr txBox="1"/>
              <p:nvPr/>
            </p:nvSpPr>
            <p:spPr>
              <a:xfrm>
                <a:off x="6711933" y="3889780"/>
                <a:ext cx="243388" cy="163174"/>
              </a:xfrm>
              <a:prstGeom prst="rect">
                <a:avLst/>
              </a:prstGeom>
            </p:spPr>
            <p:txBody>
              <a:bodyPr vert="horz" wrap="square" lIns="0" tIns="12065" rIns="0" bIns="0" rtlCol="0">
                <a:spAutoFit/>
              </a:bodyPr>
              <a:lstStyle/>
              <a:p>
                <a:pPr marL="12700" algn="ctr">
                  <a:lnSpc>
                    <a:spcPct val="100000"/>
                  </a:lnSpc>
                  <a:spcBef>
                    <a:spcPts val="95"/>
                  </a:spcBef>
                </a:pPr>
                <a:r>
                  <a:rPr lang="en-US" sz="300" b="1" spc="-10" dirty="0">
                    <a:solidFill>
                      <a:schemeClr val="bg1"/>
                    </a:solidFill>
                    <a:latin typeface="Arial"/>
                    <a:cs typeface="Arial"/>
                  </a:rPr>
                  <a:t>AD 2020-14</a:t>
                </a:r>
                <a:endParaRPr lang="en-US" sz="300" b="1" spc="-5" dirty="0">
                  <a:solidFill>
                    <a:schemeClr val="bg1"/>
                  </a:solidFill>
                  <a:latin typeface="Arial"/>
                  <a:cs typeface="Arial"/>
                </a:endParaRPr>
              </a:p>
              <a:p>
                <a:pPr marL="12700" algn="ctr">
                  <a:lnSpc>
                    <a:spcPct val="100000"/>
                  </a:lnSpc>
                  <a:spcBef>
                    <a:spcPts val="95"/>
                  </a:spcBef>
                </a:pPr>
                <a:r>
                  <a:rPr lang="en-US" sz="300" b="1" dirty="0">
                    <a:solidFill>
                      <a:schemeClr val="bg1"/>
                    </a:solidFill>
                  </a:rPr>
                  <a:t>Army Spouse  Travel</a:t>
                </a:r>
                <a:endParaRPr sz="300" b="1" dirty="0">
                  <a:solidFill>
                    <a:schemeClr val="bg1"/>
                  </a:solidFill>
                  <a:latin typeface="Arial"/>
                  <a:cs typeface="Arial"/>
                </a:endParaRPr>
              </a:p>
            </p:txBody>
          </p:sp>
          <p:sp>
            <p:nvSpPr>
              <p:cNvPr id="48" name="object 14">
                <a:extLst>
                  <a:ext uri="{FF2B5EF4-FFF2-40B4-BE49-F238E27FC236}">
                    <a16:creationId xmlns:a16="http://schemas.microsoft.com/office/drawing/2014/main" id="{07110C50-8384-BD9C-DE83-2E51904EE924}"/>
                  </a:ext>
                </a:extLst>
              </p:cNvPr>
              <p:cNvSpPr txBox="1"/>
              <p:nvPr/>
            </p:nvSpPr>
            <p:spPr>
              <a:xfrm>
                <a:off x="9686187" y="5247106"/>
                <a:ext cx="1064635" cy="640560"/>
              </a:xfrm>
              <a:prstGeom prst="rect">
                <a:avLst/>
              </a:prstGeom>
            </p:spPr>
            <p:txBody>
              <a:bodyPr vert="horz" wrap="square" lIns="0" tIns="12065" rIns="0" bIns="0" rtlCol="0">
                <a:spAutoFit/>
              </a:bodyPr>
              <a:lstStyle/>
              <a:p>
                <a:pPr marL="12700" algn="ctr">
                  <a:lnSpc>
                    <a:spcPct val="100000"/>
                  </a:lnSpc>
                  <a:spcBef>
                    <a:spcPts val="95"/>
                  </a:spcBef>
                </a:pPr>
                <a:r>
                  <a:rPr lang="en-US" sz="1000" b="1" spc="-10" dirty="0">
                    <a:solidFill>
                      <a:schemeClr val="bg1"/>
                    </a:solidFill>
                    <a:latin typeface="Arial"/>
                    <a:cs typeface="Arial"/>
                  </a:rPr>
                  <a:t>Army Directive  2020-14</a:t>
                </a:r>
                <a:endParaRPr lang="en-US" sz="1000" b="1" spc="-5" dirty="0">
                  <a:solidFill>
                    <a:schemeClr val="bg1"/>
                  </a:solidFill>
                  <a:latin typeface="Arial"/>
                  <a:cs typeface="Arial"/>
                </a:endParaRPr>
              </a:p>
              <a:p>
                <a:pPr marL="12700" algn="ctr">
                  <a:lnSpc>
                    <a:spcPct val="100000"/>
                  </a:lnSpc>
                  <a:spcBef>
                    <a:spcPts val="95"/>
                  </a:spcBef>
                </a:pPr>
                <a:r>
                  <a:rPr lang="en-US" sz="1000" b="1" dirty="0">
                    <a:solidFill>
                      <a:schemeClr val="bg1"/>
                    </a:solidFill>
                  </a:rPr>
                  <a:t>Army Spouse Tr</a:t>
                </a:r>
                <a:r>
                  <a:rPr lang="en-US" sz="1000" dirty="0">
                    <a:solidFill>
                      <a:schemeClr val="bg1"/>
                    </a:solidFill>
                  </a:rPr>
                  <a:t>avel</a:t>
                </a:r>
                <a:endParaRPr sz="1000" dirty="0">
                  <a:solidFill>
                    <a:schemeClr val="bg1"/>
                  </a:solidFill>
                  <a:latin typeface="Arial"/>
                  <a:cs typeface="Arial"/>
                </a:endParaRPr>
              </a:p>
            </p:txBody>
          </p:sp>
        </p:grpSp>
      </p:grpSp>
      <p:sp>
        <p:nvSpPr>
          <p:cNvPr id="98" name="Title 97">
            <a:extLst>
              <a:ext uri="{FF2B5EF4-FFF2-40B4-BE49-F238E27FC236}">
                <a16:creationId xmlns:a16="http://schemas.microsoft.com/office/drawing/2014/main" id="{042B6BEE-A6EB-01FD-2BFA-2857386EFB7C}"/>
              </a:ext>
            </a:extLst>
          </p:cNvPr>
          <p:cNvSpPr>
            <a:spLocks noGrp="1"/>
          </p:cNvSpPr>
          <p:nvPr>
            <p:ph type="title"/>
          </p:nvPr>
        </p:nvSpPr>
        <p:spPr/>
        <p:txBody>
          <a:bodyPr>
            <a:normAutofit fontScale="90000"/>
          </a:bodyPr>
          <a:lstStyle/>
          <a:p>
            <a:pPr algn="ctr"/>
            <a:r>
              <a:rPr lang="en-US" sz="4000" b="1" u="sng" dirty="0">
                <a:latin typeface="Arial" pitchFamily="34" charset="0"/>
              </a:rPr>
              <a:t>SECARMY Directive 2017-06 – </a:t>
            </a:r>
            <a:br>
              <a:rPr lang="en-US" sz="4000" b="1" u="sng" dirty="0">
                <a:latin typeface="Arial" pitchFamily="34" charset="0"/>
              </a:rPr>
            </a:br>
            <a:r>
              <a:rPr lang="en-US" sz="4000" b="1" u="sng" dirty="0">
                <a:latin typeface="Arial" pitchFamily="34" charset="0"/>
              </a:rPr>
              <a:t>SECARMY Policy for Travel</a:t>
            </a:r>
            <a:br>
              <a:rPr lang="en-US" sz="4000" b="1" u="sng" dirty="0">
                <a:latin typeface="Arial" pitchFamily="34" charset="0"/>
              </a:rPr>
            </a:br>
            <a:endParaRPr lang="en-US" dirty="0"/>
          </a:p>
        </p:txBody>
      </p:sp>
    </p:spTree>
    <p:extLst>
      <p:ext uri="{BB962C8B-B14F-4D97-AF65-F5344CB8AC3E}">
        <p14:creationId xmlns:p14="http://schemas.microsoft.com/office/powerpoint/2010/main" val="3734085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a:bodyPr>
          <a:lstStyle/>
          <a:p>
            <a:pPr algn="ctr" eaLnBrk="1" hangingPunct="1">
              <a:buClr>
                <a:srgbClr val="000000"/>
              </a:buClr>
            </a:pPr>
            <a:r>
              <a:rPr lang="en-US" dirty="0"/>
              <a:t>MILAIR - Operational use</a:t>
            </a:r>
          </a:p>
        </p:txBody>
      </p:sp>
      <p:sp>
        <p:nvSpPr>
          <p:cNvPr id="12291" name="Rectangle 3"/>
          <p:cNvSpPr>
            <a:spLocks noGrp="1" noChangeArrowheads="1"/>
          </p:cNvSpPr>
          <p:nvPr>
            <p:ph idx="1"/>
          </p:nvPr>
        </p:nvSpPr>
        <p:spPr>
          <a:xfrm>
            <a:off x="304800" y="2057400"/>
            <a:ext cx="11582400" cy="4206240"/>
          </a:xfrm>
        </p:spPr>
        <p:txBody>
          <a:bodyPr numCol="1">
            <a:normAutofit/>
          </a:bodyPr>
          <a:lstStyle/>
          <a:p>
            <a:pPr lvl="1">
              <a:lnSpc>
                <a:spcPct val="80000"/>
              </a:lnSpc>
              <a:buClr>
                <a:srgbClr val="000000"/>
              </a:buClr>
            </a:pPr>
            <a:r>
              <a:rPr lang="en-US" u="sng" dirty="0"/>
              <a:t>Operational Use</a:t>
            </a:r>
          </a:p>
          <a:p>
            <a:pPr lvl="2">
              <a:lnSpc>
                <a:spcPct val="80000"/>
              </a:lnSpc>
              <a:buClr>
                <a:srgbClr val="000000"/>
              </a:buClr>
            </a:pPr>
            <a:r>
              <a:rPr lang="en-US" dirty="0"/>
              <a:t>Government Aircraft shall only be used for missions required to accomplish the DoD mission and maintain the combat readiness of the units concerned</a:t>
            </a:r>
          </a:p>
          <a:p>
            <a:pPr lvl="3">
              <a:lnSpc>
                <a:spcPct val="80000"/>
              </a:lnSpc>
              <a:buClr>
                <a:srgbClr val="000000"/>
              </a:buClr>
            </a:pPr>
            <a:r>
              <a:rPr lang="en-US" dirty="0"/>
              <a:t>Examples:</a:t>
            </a:r>
          </a:p>
          <a:p>
            <a:pPr lvl="4">
              <a:lnSpc>
                <a:spcPct val="80000"/>
              </a:lnSpc>
              <a:buClr>
                <a:srgbClr val="000000"/>
              </a:buClr>
            </a:pPr>
            <a:r>
              <a:rPr lang="en-US" dirty="0"/>
              <a:t>Actual or simulated tactical and combat operations; Aircrew training; Intelligence; Counter-narcotics activities; Search and rescue; Transportation of prisoners; Use of defense attaché system aircraft; Research and development; Maintenance flights; Flight tests; Repositioning or reassignment of aircraft; Transport of troops or equipment; Special use (e.g., humanitarian, disaster relief, and deployments); Aeromedical evacuation by aeromedical units. </a:t>
            </a:r>
          </a:p>
          <a:p>
            <a:pPr lvl="2">
              <a:lnSpc>
                <a:spcPct val="80000"/>
              </a:lnSpc>
              <a:buClr>
                <a:srgbClr val="000000"/>
              </a:buClr>
            </a:pPr>
            <a:r>
              <a:rPr lang="en-US" dirty="0"/>
              <a:t>Operational use includes “exercising command and/or supervision authority at adjacent and local installations” (AR 95-1 , para. 3-5)</a:t>
            </a:r>
          </a:p>
          <a:p>
            <a:pPr lvl="2">
              <a:lnSpc>
                <a:spcPct val="80000"/>
              </a:lnSpc>
              <a:buClr>
                <a:srgbClr val="000000"/>
              </a:buClr>
            </a:pPr>
            <a:r>
              <a:rPr lang="en-US" dirty="0"/>
              <a:t>Approval Authority based on command authority that owns the aircraft, commensurate with the assessed level of risk (AR 95-1)</a:t>
            </a:r>
          </a:p>
          <a:p>
            <a:pPr lvl="2">
              <a:lnSpc>
                <a:spcPct val="80000"/>
              </a:lnSpc>
              <a:buClr>
                <a:srgbClr val="000000"/>
              </a:buClr>
            </a:pPr>
            <a:endParaRPr lang="en-US"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4EE41BC-9D6F-9C2D-4B1B-0FB8E06E7957}"/>
              </a:ext>
            </a:extLst>
          </p:cNvPr>
          <p:cNvSpPr>
            <a:spLocks noGrp="1"/>
          </p:cNvSpPr>
          <p:nvPr>
            <p:ph type="title"/>
          </p:nvPr>
        </p:nvSpPr>
        <p:spPr/>
        <p:txBody>
          <a:bodyPr/>
          <a:lstStyle/>
          <a:p>
            <a:r>
              <a:rPr lang="en-US" dirty="0"/>
              <a:t>MILAIR – Other Official Travel (administrative travel )</a:t>
            </a:r>
          </a:p>
        </p:txBody>
      </p:sp>
      <p:sp>
        <p:nvSpPr>
          <p:cNvPr id="8" name="Content Placeholder 7">
            <a:extLst>
              <a:ext uri="{FF2B5EF4-FFF2-40B4-BE49-F238E27FC236}">
                <a16:creationId xmlns:a16="http://schemas.microsoft.com/office/drawing/2014/main" id="{1EA7DE92-E137-69E0-22FC-49854F3A9C49}"/>
              </a:ext>
            </a:extLst>
          </p:cNvPr>
          <p:cNvSpPr>
            <a:spLocks noGrp="1"/>
          </p:cNvSpPr>
          <p:nvPr>
            <p:ph idx="1"/>
          </p:nvPr>
        </p:nvSpPr>
        <p:spPr/>
        <p:txBody>
          <a:bodyPr>
            <a:normAutofit lnSpcReduction="10000"/>
          </a:bodyPr>
          <a:lstStyle/>
          <a:p>
            <a:r>
              <a:rPr lang="en-US" u="sng" dirty="0"/>
              <a:t>Other official travel, or administrative travel, is permitted if:</a:t>
            </a:r>
          </a:p>
          <a:p>
            <a:pPr lvl="1"/>
            <a:r>
              <a:rPr lang="en-US" dirty="0"/>
              <a:t>Commercial transpiration is not reasonably available</a:t>
            </a:r>
          </a:p>
          <a:p>
            <a:pPr lvl="2"/>
            <a:r>
              <a:rPr lang="en-US" dirty="0"/>
              <a:t>Use of MILAIR must have a valid official reason beyond personal convenience</a:t>
            </a:r>
          </a:p>
          <a:p>
            <a:pPr lvl="2"/>
            <a:r>
              <a:rPr lang="en-US" dirty="0"/>
              <a:t>Scheduling requirements must be considered to make commercial transport unacceptable</a:t>
            </a:r>
          </a:p>
          <a:p>
            <a:pPr lvl="1"/>
            <a:r>
              <a:rPr lang="en-US" dirty="0"/>
              <a:t>Commercial Air services is unacceptable</a:t>
            </a:r>
          </a:p>
          <a:p>
            <a:pPr lvl="2"/>
            <a:r>
              <a:rPr lang="en-US" dirty="0"/>
              <a:t>Higher unusual circumstances that present a clear and present danger</a:t>
            </a:r>
          </a:p>
          <a:p>
            <a:pPr lvl="2"/>
            <a:r>
              <a:rPr lang="en-US" dirty="0"/>
              <a:t>An emergency exists</a:t>
            </a:r>
          </a:p>
          <a:p>
            <a:pPr lvl="2"/>
            <a:r>
              <a:rPr lang="en-US" dirty="0"/>
              <a:t>Other compelling operational consideration make commercial air unacceptable </a:t>
            </a:r>
          </a:p>
          <a:p>
            <a:pPr lvl="1"/>
            <a:r>
              <a:rPr lang="en-US" dirty="0"/>
              <a:t>Use of MILAIR is more cost effective than commercial transport</a:t>
            </a:r>
          </a:p>
          <a:p>
            <a:pPr lvl="2"/>
            <a:r>
              <a:rPr lang="en-US" dirty="0"/>
              <a:t>Requires cost comparison of MILAIR and commercial transportation</a:t>
            </a:r>
          </a:p>
          <a:p>
            <a:pPr lvl="2"/>
            <a:r>
              <a:rPr lang="en-US" dirty="0"/>
              <a:t>Aircraft previously scheduled for a bona fide training mission may be used for a secondary travel purpose</a:t>
            </a:r>
          </a:p>
          <a:p>
            <a:pPr lvl="3"/>
            <a:r>
              <a:rPr lang="en-US" dirty="0"/>
              <a:t>Training mission must be previously scheduled and the primary purpose of the flight, not altered to accommodate the secondary travel, and government incurs no additional cost</a:t>
            </a:r>
          </a:p>
          <a:p>
            <a:pPr lvl="2"/>
            <a:endParaRPr lang="en-US" dirty="0"/>
          </a:p>
          <a:p>
            <a:pPr lvl="2"/>
            <a:endParaRPr lang="en-US" dirty="0"/>
          </a:p>
        </p:txBody>
      </p:sp>
    </p:spTree>
    <p:extLst>
      <p:ext uri="{BB962C8B-B14F-4D97-AF65-F5344CB8AC3E}">
        <p14:creationId xmlns:p14="http://schemas.microsoft.com/office/powerpoint/2010/main" val="20134009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5A260-23F3-5A95-FC0A-35168EA20997}"/>
              </a:ext>
            </a:extLst>
          </p:cNvPr>
          <p:cNvSpPr>
            <a:spLocks noGrp="1"/>
          </p:cNvSpPr>
          <p:nvPr>
            <p:ph type="title"/>
          </p:nvPr>
        </p:nvSpPr>
        <p:spPr/>
        <p:txBody>
          <a:bodyPr/>
          <a:lstStyle/>
          <a:p>
            <a:r>
              <a:rPr lang="en-US" dirty="0"/>
              <a:t>MILAIR – Required Use &amp; priority use</a:t>
            </a:r>
          </a:p>
        </p:txBody>
      </p:sp>
      <p:sp>
        <p:nvSpPr>
          <p:cNvPr id="3" name="Content Placeholder 2">
            <a:extLst>
              <a:ext uri="{FF2B5EF4-FFF2-40B4-BE49-F238E27FC236}">
                <a16:creationId xmlns:a16="http://schemas.microsoft.com/office/drawing/2014/main" id="{E9E97794-F1A6-65D9-A516-E420E05E176D}"/>
              </a:ext>
            </a:extLst>
          </p:cNvPr>
          <p:cNvSpPr>
            <a:spLocks noGrp="1"/>
          </p:cNvSpPr>
          <p:nvPr>
            <p:ph idx="1"/>
          </p:nvPr>
        </p:nvSpPr>
        <p:spPr/>
        <p:txBody>
          <a:bodyPr>
            <a:normAutofit fontScale="77500" lnSpcReduction="20000"/>
          </a:bodyPr>
          <a:lstStyle/>
          <a:p>
            <a:r>
              <a:rPr lang="en-US" dirty="0"/>
              <a:t>SECDEF designates required use travels to use MILAIR for official and unofficial travel</a:t>
            </a:r>
          </a:p>
          <a:p>
            <a:pPr lvl="1"/>
            <a:r>
              <a:rPr lang="en-US" sz="2200" u="sng" dirty="0"/>
              <a:t>Required Use Travelers (official travel and unofficial travel)</a:t>
            </a:r>
          </a:p>
          <a:p>
            <a:pPr lvl="2">
              <a:buSzPct val="85000"/>
              <a:buFont typeface="Arial" panose="020B0604020202020204" pitchFamily="34" charset="0"/>
              <a:buChar char="•"/>
            </a:pPr>
            <a:r>
              <a:rPr lang="en-US" dirty="0" err="1"/>
              <a:t>SecDef</a:t>
            </a:r>
            <a:endParaRPr lang="en-US" dirty="0"/>
          </a:p>
          <a:p>
            <a:pPr lvl="2">
              <a:buSzPct val="85000"/>
              <a:buFont typeface="Arial" panose="020B0604020202020204" pitchFamily="34" charset="0"/>
              <a:buChar char="•"/>
            </a:pPr>
            <a:r>
              <a:rPr lang="en-US" dirty="0" err="1"/>
              <a:t>DepSecDef</a:t>
            </a:r>
            <a:endParaRPr lang="en-US" dirty="0"/>
          </a:p>
          <a:p>
            <a:pPr lvl="2">
              <a:buSzPct val="85000"/>
              <a:buFont typeface="Arial" panose="020B0604020202020204" pitchFamily="34" charset="0"/>
              <a:buChar char="•"/>
            </a:pPr>
            <a:r>
              <a:rPr lang="en-US" dirty="0"/>
              <a:t>CJCS</a:t>
            </a:r>
          </a:p>
          <a:p>
            <a:pPr lvl="2">
              <a:buSzPct val="85000"/>
              <a:buFont typeface="Arial" panose="020B0604020202020204" pitchFamily="34" charset="0"/>
              <a:buChar char="•"/>
            </a:pPr>
            <a:r>
              <a:rPr lang="en-US" dirty="0"/>
              <a:t>VCJCS (unofficial travel only allowed when acting as CJCS)</a:t>
            </a:r>
          </a:p>
          <a:p>
            <a:pPr lvl="1">
              <a:buSzPct val="85000"/>
              <a:buFont typeface="Arial" panose="020B0604020202020204" pitchFamily="34" charset="0"/>
              <a:buChar char="•"/>
            </a:pPr>
            <a:r>
              <a:rPr lang="en-US" sz="2200" u="sng" dirty="0"/>
              <a:t>Required Use Travelers (official travel only)</a:t>
            </a:r>
          </a:p>
          <a:p>
            <a:pPr lvl="2">
              <a:buSzPct val="85000"/>
              <a:buFont typeface="Arial" panose="020B0604020202020204" pitchFamily="34" charset="0"/>
              <a:buChar char="•"/>
            </a:pPr>
            <a:r>
              <a:rPr lang="en-US" dirty="0"/>
              <a:t>Secretaries of the Military Departments</a:t>
            </a:r>
          </a:p>
          <a:p>
            <a:pPr lvl="2">
              <a:buSzPct val="85000"/>
              <a:buFont typeface="Arial" panose="020B0604020202020204" pitchFamily="34" charset="0"/>
              <a:buChar char="•"/>
            </a:pPr>
            <a:r>
              <a:rPr lang="en-US" dirty="0"/>
              <a:t>Chiefs of the Military Services</a:t>
            </a:r>
          </a:p>
          <a:p>
            <a:pPr lvl="2">
              <a:buSzPct val="85000"/>
              <a:buFont typeface="Arial" panose="020B0604020202020204" pitchFamily="34" charset="0"/>
              <a:buChar char="•"/>
            </a:pPr>
            <a:r>
              <a:rPr lang="en-US" dirty="0"/>
              <a:t>Chief, National Guard Bureau</a:t>
            </a:r>
          </a:p>
          <a:p>
            <a:pPr lvl="2">
              <a:buSzPct val="85000"/>
              <a:buFont typeface="Arial" panose="020B0604020202020204" pitchFamily="34" charset="0"/>
              <a:buChar char="•"/>
            </a:pPr>
            <a:r>
              <a:rPr lang="en-US" dirty="0"/>
              <a:t>Commander, USFK</a:t>
            </a:r>
          </a:p>
          <a:p>
            <a:pPr lvl="2">
              <a:buSzPct val="85000"/>
              <a:buFont typeface="Arial" panose="020B0604020202020204" pitchFamily="34" charset="0"/>
              <a:buChar char="•"/>
            </a:pPr>
            <a:r>
              <a:rPr lang="en-US" dirty="0"/>
              <a:t>Commander, COCOMs</a:t>
            </a:r>
          </a:p>
          <a:p>
            <a:pPr lvl="2">
              <a:buSzPct val="85000"/>
              <a:buFont typeface="Arial" panose="020B0604020202020204" pitchFamily="34" charset="0"/>
              <a:buChar char="•"/>
            </a:pPr>
            <a:r>
              <a:rPr lang="en-US" dirty="0"/>
              <a:t>USD for Intelligence</a:t>
            </a:r>
          </a:p>
          <a:p>
            <a:pPr lvl="2">
              <a:buSzPct val="85000"/>
              <a:buFont typeface="Arial" panose="020B0604020202020204" pitchFamily="34" charset="0"/>
              <a:buChar char="•"/>
            </a:pPr>
            <a:r>
              <a:rPr lang="en-US" dirty="0"/>
              <a:t>USD for Policy</a:t>
            </a:r>
          </a:p>
          <a:p>
            <a:pPr lvl="1">
              <a:buSzPct val="85000"/>
              <a:buFont typeface="Arial" panose="020B0604020202020204" pitchFamily="34" charset="0"/>
              <a:buChar char="•"/>
            </a:pPr>
            <a:r>
              <a:rPr lang="en-US" sz="2200" u="sng" dirty="0"/>
              <a:t>Priority Use Travelers (not required use travels) </a:t>
            </a:r>
          </a:p>
          <a:p>
            <a:pPr lvl="2">
              <a:buSzPct val="85000"/>
              <a:buFont typeface="Arial" panose="020B0604020202020204" pitchFamily="34" charset="0"/>
              <a:buChar char="•"/>
            </a:pPr>
            <a:r>
              <a:rPr lang="en-US" sz="2000" dirty="0"/>
              <a:t>Specific positions that may use government aircraft for official travel IAW OMB A-126 and DODI 4500.56</a:t>
            </a:r>
          </a:p>
          <a:p>
            <a:pPr lvl="2">
              <a:buSzPct val="85000"/>
              <a:buFont typeface="Arial" panose="020B0604020202020204" pitchFamily="34" charset="0"/>
              <a:buChar char="•"/>
            </a:pPr>
            <a:r>
              <a:rPr lang="en-US" sz="2000" dirty="0"/>
              <a:t>DoDI 4500.56, para. 1.2.c.(5)(a) and (b) lists specific positions</a:t>
            </a:r>
          </a:p>
          <a:p>
            <a:pPr lvl="2"/>
            <a:endParaRPr lang="en-US" dirty="0"/>
          </a:p>
        </p:txBody>
      </p:sp>
    </p:spTree>
    <p:extLst>
      <p:ext uri="{BB962C8B-B14F-4D97-AF65-F5344CB8AC3E}">
        <p14:creationId xmlns:p14="http://schemas.microsoft.com/office/powerpoint/2010/main" val="1713570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C93B6-43F5-0361-7F00-9C6B2F6750BB}"/>
              </a:ext>
            </a:extLst>
          </p:cNvPr>
          <p:cNvSpPr>
            <a:spLocks noGrp="1"/>
          </p:cNvSpPr>
          <p:nvPr>
            <p:ph type="title"/>
          </p:nvPr>
        </p:nvSpPr>
        <p:spPr/>
        <p:txBody>
          <a:bodyPr/>
          <a:lstStyle/>
          <a:p>
            <a:r>
              <a:rPr lang="en-US" dirty="0"/>
              <a:t>MILAIR – Other Official Travel Requests</a:t>
            </a:r>
          </a:p>
        </p:txBody>
      </p:sp>
      <p:sp>
        <p:nvSpPr>
          <p:cNvPr id="3" name="Content Placeholder 2">
            <a:extLst>
              <a:ext uri="{FF2B5EF4-FFF2-40B4-BE49-F238E27FC236}">
                <a16:creationId xmlns:a16="http://schemas.microsoft.com/office/drawing/2014/main" id="{33385567-2731-8C2D-CC95-2161B1D21B85}"/>
              </a:ext>
            </a:extLst>
          </p:cNvPr>
          <p:cNvSpPr>
            <a:spLocks noGrp="1"/>
          </p:cNvSpPr>
          <p:nvPr>
            <p:ph idx="1"/>
          </p:nvPr>
        </p:nvSpPr>
        <p:spPr/>
        <p:txBody>
          <a:bodyPr/>
          <a:lstStyle/>
          <a:p>
            <a:r>
              <a:rPr lang="en-US" dirty="0"/>
              <a:t>All other DoD employees not Required Use or Priority use may only travel MILAIR under “other official travel”.</a:t>
            </a:r>
          </a:p>
          <a:p>
            <a:r>
              <a:rPr lang="en-US" dirty="0"/>
              <a:t>Approval Authority for administrative travel  is at least one organizational level higher than the senior traveler requestor</a:t>
            </a:r>
          </a:p>
          <a:p>
            <a:pPr lvl="1"/>
            <a:r>
              <a:rPr lang="en-US" dirty="0"/>
              <a:t>Senior traveler must sign all requests. Signature authority may not be delegated.</a:t>
            </a:r>
          </a:p>
          <a:p>
            <a:pPr lvl="1"/>
            <a:r>
              <a:rPr lang="en-US" dirty="0"/>
              <a:t>Caveats for HQDA and NG (Title 32) travel</a:t>
            </a:r>
          </a:p>
          <a:p>
            <a:r>
              <a:rPr lang="en-US" dirty="0"/>
              <a:t>Requesters must determine and document that the requirements in SECARMY Directive 2017-05 for the use of fixed- and rotary-wing aircraft have been met for each individual use.</a:t>
            </a:r>
          </a:p>
          <a:p>
            <a:endParaRPr lang="en-US" dirty="0"/>
          </a:p>
          <a:p>
            <a:pPr lvl="1"/>
            <a:endParaRPr lang="en-US" dirty="0"/>
          </a:p>
          <a:p>
            <a:pPr lvl="1"/>
            <a:endParaRPr lang="en-US" dirty="0"/>
          </a:p>
        </p:txBody>
      </p:sp>
    </p:spTree>
    <p:extLst>
      <p:ext uri="{BB962C8B-B14F-4D97-AF65-F5344CB8AC3E}">
        <p14:creationId xmlns:p14="http://schemas.microsoft.com/office/powerpoint/2010/main" val="42486693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C4F6D-4788-E49F-1244-3F57C69CF164}"/>
              </a:ext>
            </a:extLst>
          </p:cNvPr>
          <p:cNvSpPr>
            <a:spLocks noGrp="1"/>
          </p:cNvSpPr>
          <p:nvPr>
            <p:ph type="title"/>
          </p:nvPr>
        </p:nvSpPr>
        <p:spPr/>
        <p:txBody>
          <a:bodyPr/>
          <a:lstStyle/>
          <a:p>
            <a:r>
              <a:rPr lang="en-US" dirty="0"/>
              <a:t>MILAIR – additional considerations</a:t>
            </a:r>
          </a:p>
        </p:txBody>
      </p:sp>
      <p:sp>
        <p:nvSpPr>
          <p:cNvPr id="3" name="Content Placeholder 2">
            <a:extLst>
              <a:ext uri="{FF2B5EF4-FFF2-40B4-BE49-F238E27FC236}">
                <a16:creationId xmlns:a16="http://schemas.microsoft.com/office/drawing/2014/main" id="{0C4D2ACB-1677-108A-5665-B498B3B3669D}"/>
              </a:ext>
            </a:extLst>
          </p:cNvPr>
          <p:cNvSpPr>
            <a:spLocks noGrp="1"/>
          </p:cNvSpPr>
          <p:nvPr>
            <p:ph idx="1"/>
          </p:nvPr>
        </p:nvSpPr>
        <p:spPr/>
        <p:txBody>
          <a:bodyPr/>
          <a:lstStyle/>
          <a:p>
            <a:r>
              <a:rPr lang="en-US" dirty="0"/>
              <a:t>MILAIR Travel is further restricted by the type of aircraft and comparison to ground transportation</a:t>
            </a:r>
          </a:p>
          <a:p>
            <a:pPr lvl="1"/>
            <a:r>
              <a:rPr lang="en-US" dirty="0"/>
              <a:t>Fixed wing aircraft</a:t>
            </a:r>
          </a:p>
          <a:p>
            <a:pPr lvl="2"/>
            <a:r>
              <a:rPr lang="en-US" dirty="0"/>
              <a:t>Operational Support Aircraft will not be scheduled between locations when the ground transportation is 1 hour or less or flight time is 30 minutes or less.</a:t>
            </a:r>
          </a:p>
          <a:p>
            <a:pPr lvl="1"/>
            <a:r>
              <a:rPr lang="en-US" dirty="0"/>
              <a:t>Rotary Wing aircraft</a:t>
            </a:r>
          </a:p>
          <a:p>
            <a:pPr lvl="2"/>
            <a:r>
              <a:rPr lang="en-US" dirty="0"/>
              <a:t>Rotary wing aircraft will be used only when the use of ground transportation would have a significant adverse impact on the ability of a senior official to effectively accomplish the purpose of the official travel.</a:t>
            </a:r>
          </a:p>
        </p:txBody>
      </p:sp>
    </p:spTree>
    <p:extLst>
      <p:ext uri="{BB962C8B-B14F-4D97-AF65-F5344CB8AC3E}">
        <p14:creationId xmlns:p14="http://schemas.microsoft.com/office/powerpoint/2010/main" val="34142269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8"/>
  <p:tag name="MMPROD_UIDATA" val="&lt;database version=&quot;7.0&quot;&gt;&lt;object type=&quot;1&quot; unique_id=&quot;10001&quot;&gt;&lt;object type=&quot;8&quot; unique_id=&quot;10002&quot;&gt;&lt;/object&gt;&lt;object type=&quot;2&quot; unique_id=&quot;10003&quot;&gt;&lt;object type=&quot;3&quot; unique_id=&quot;14560&quot;&gt;&lt;property id=&quot;20148&quot; value=&quot;5&quot;/&gt;&lt;property id=&quot;20300&quot; value=&quot;Slide 1 - &amp;quot;Ethics Training&amp;#x0D;&amp;#x0A;&amp;quot;&quot;/&gt;&lt;property id=&quot;20307&quot; value=&quot;299&quot;/&gt;&lt;/object&gt;&lt;object type=&quot;3&quot; unique_id=&quot;14561&quot;&gt;&lt;property id=&quot;20148&quot; value=&quot;5&quot;/&gt;&lt;property id=&quot;20300&quot; value=&quot;Slide 2 - &amp;quot;Ethics Questions?&amp;quot;&quot;/&gt;&lt;property id=&quot;20307&quot; value=&quot;300&quot;/&gt;&lt;/object&gt;&lt;object type=&quot;3&quot; unique_id=&quot;14562&quot;&gt;&lt;property id=&quot;20148&quot; value=&quot;5&quot;/&gt;&lt;property id=&quot;20300&quot; value=&quot;Slide 3 - &amp;quot;Why Ethics Rules?&amp;quot;&quot;/&gt;&lt;property id=&quot;20307&quot; value=&quot;301&quot;/&gt;&lt;/object&gt;&lt;object type=&quot;3&quot; unique_id=&quot;14563&quot;&gt;&lt;property id=&quot;20148&quot; value=&quot;5&quot;/&gt;&lt;property id=&quot;20300&quot; value=&quot;Slide 4 - &amp;quot;Key Laws and Regulations&amp;quot;&quot;/&gt;&lt;property id=&quot;20307&quot; value=&quot;302&quot;/&gt;&lt;/object&gt;&lt;object type=&quot;3&quot; unique_id=&quot;14564&quot;&gt;&lt;property id=&quot;20148&quot; value=&quot;5&quot;/&gt;&lt;property id=&quot;20300&quot; value=&quot;Slide 5 - &amp;quot;Discussion Topics&amp;quot;&quot;/&gt;&lt;property id=&quot;20307&quot; value=&quot;303&quot;/&gt;&lt;/object&gt;&lt;object type=&quot;3&quot; unique_id=&quot;14565&quot;&gt;&lt;property id=&quot;20148&quot; value=&quot;5&quot;/&gt;&lt;property id=&quot;20300&quot; value=&quot;Slide 6 - &amp;quot;Code of Ethics&amp;quot;&quot;/&gt;&lt;property id=&quot;20307&quot; value=&quot;304&quot;/&gt;&lt;/object&gt;&lt;object type=&quot;3&quot; unique_id=&quot;14566&quot;&gt;&lt;property id=&quot;20148&quot; value=&quot;5&quot;/&gt;&lt;property id=&quot;20300&quot; value=&quot;Slide 7 - &amp;quot;Employees’ Responsibilities under Executive Order 12674 (as amended):&amp;quot;&quot;/&gt;&lt;property id=&quot;20307&quot; value=&quot;305&quot;/&gt;&lt;/object&gt;&lt;object type=&quot;3&quot; unique_id=&quot;14567&quot;&gt;&lt;property id=&quot;20148&quot; value=&quot;5&quot;/&gt;&lt;property id=&quot;20300&quot; value=&quot;Slide 8 - &amp;quot;Employees’ Responsibilities under Executive Order 12674 (as amended) (cont):&amp;quot;&quot;/&gt;&lt;property id=&quot;20307&quot; value=&quot;306&quot;/&gt;&lt;/object&gt;&lt;object type=&quot;3&quot; unique_id=&quot;14568&quot;&gt;&lt;property id=&quot;20148&quot; value=&quot;5&quot;/&gt;&lt;property id=&quot;20300&quot; value=&quot;Slide 9 - &amp;quot;Use Of Government Communications Equipment&amp;quot;&quot;/&gt;&lt;property id=&quot;20307&quot; value=&quot;307&quot;/&gt;&lt;/object&gt;&lt;object type=&quot;3&quot; unique_id=&quot;14569&quot;&gt;&lt;property id=&quot;20148&quot; value=&quot;5&quot;/&gt;&lt;property id=&quot;20300&quot; value=&quot;Slide 10 - &amp;quot;Ethics Principles&amp;quot;&quot;/&gt;&lt;property id=&quot;20307&quot; value=&quot;308&quot;/&gt;&lt;/object&gt;&lt;object type=&quot;3&quot; unique_id=&quot;14570&quot;&gt;&lt;property id=&quot;20148&quot; value=&quot;5&quot;/&gt;&lt;property id=&quot;20300&quot; value=&quot;Slide 11 - &amp;quot;Official Use and Authorized Purposes Only&amp;quot;&quot;/&gt;&lt;property id=&quot;20307&quot; value=&quot;309&quot;/&gt;&lt;/object&gt;&lt;object type=&quot;3&quot; unique_id=&quot;14571&quot;&gt;&lt;property id=&quot;20148&quot; value=&quot;5&quot;/&gt;&lt;property id=&quot;20300&quot; value=&quot;Slide 12 - &amp;quot;Official Use&amp;quot;&quot;/&gt;&lt;property id=&quot;20307&quot; value=&quot;310&quot;/&gt;&lt;/object&gt;&lt;object type=&quot;3&quot; unique_id=&quot;14572&quot;&gt;&lt;property id=&quot;20148&quot; value=&quot;5&quot;/&gt;&lt;property id=&quot;20300&quot; value=&quot;Slide 13 - &amp;quot;Authorized Use&amp;quot;&quot;/&gt;&lt;property id=&quot;20307&quot; value=&quot;311&quot;/&gt;&lt;/object&gt;&lt;object type=&quot;3&quot; unique_id=&quot;14573&quot;&gt;&lt;property id=&quot;20148&quot; value=&quot;5&quot;/&gt;&lt;property id=&quot;20300&quot; value=&quot;Slide 14 - &amp;quot;Cell Phones&amp;quot;&quot;/&gt;&lt;property id=&quot;20307&quot; value=&quot;312&quot;/&gt;&lt;/object&gt;&lt;object type=&quot;3&quot; unique_id=&quot;14574&quot;&gt;&lt;property id=&quot;20148&quot; value=&quot;5&quot;/&gt;&lt;property id=&quot;20300&quot; value=&quot;Slide 15 - &amp;quot;E-mail And Internet&amp;quot;&quot;/&gt;&lt;property id=&quot;20307&quot; value=&quot;313&quot;/&gt;&lt;/object&gt;&lt;object type=&quot;3&quot; unique_id=&quot;14575&quot;&gt;&lt;property id=&quot;20148&quot; value=&quot;5&quot;/&gt;&lt;property id=&quot;20300&quot; value=&quot;Slide 16 - &amp;quot;NO!&amp;quot;&quot;/&gt;&lt;property id=&quot;20307&quot; value=&quot;314&quot;/&gt;&lt;/object&gt;&lt;object type=&quot;3&quot; unique_id=&quot;14576&quot;&gt;&lt;property id=&quot;20148&quot; value=&quot;5&quot;/&gt;&lt;property id=&quot;20300&quot; value=&quot;Slide 17 - &amp;quot;Beware! &amp;quot;&quot;/&gt;&lt;property id=&quot;20307&quot; value=&quot;315&quot;/&gt;&lt;/object&gt;&lt;object type=&quot;3&quot; unique_id=&quot;14577&quot;&gt;&lt;property id=&quot;20148&quot; value=&quot;5&quot;/&gt;&lt;property id=&quot;20300&quot; value=&quot;Slide 18 - &amp;quot;Use Of Other Government Equipment&amp;quot;&quot;/&gt;&lt;property id=&quot;20307&quot; value=&quot;316&quot;/&gt;&lt;/object&gt;&lt;object type=&quot;3&quot; unique_id=&quot;14578&quot;&gt;&lt;property id=&quot;20148&quot; value=&quot;5&quot;/&gt;&lt;property id=&quot;20300&quot; value=&quot;Slide 19 - &amp;quot;Use Of Official Time&amp;quot;&quot;/&gt;&lt;property id=&quot;20307&quot; value=&quot;317&quot;/&gt;&lt;/object&gt;&lt;object type=&quot;3&quot; unique_id=&quot;14579&quot;&gt;&lt;property id=&quot;20148&quot; value=&quot;5&quot;/&gt;&lt;property id=&quot;20300&quot; value=&quot;Slide 20 - &amp;quot;Use Of Personnel&amp;quot;&quot;/&gt;&lt;property id=&quot;20307&quot; value=&quot;318&quot;/&gt;&lt;/object&gt;&lt;object type=&quot;3&quot; unique_id=&quot;14580&quot;&gt;&lt;property id=&quot;20148&quot; value=&quot;5&quot;/&gt;&lt;property id=&quot;20300&quot; value=&quot;Slide 21 - &amp;quot;Use of Government Resources&amp;quot;&quot;/&gt;&lt;property id=&quot;20307&quot; value=&quot;319&quot;/&gt;&lt;/object&gt;&lt;object type=&quot;3&quot; unique_id=&quot;14581&quot;&gt;&lt;property id=&quot;20148&quot; value=&quot;5&quot;/&gt;&lt;property id=&quot;20300&quot; value=&quot;Slide 22 - &amp;quot;Possible Answers&amp;quot;&quot;/&gt;&lt;property id=&quot;20307&quot; value=&quot;320&quot;/&gt;&lt;/object&gt;&lt;object type=&quot;3&quot; unique_id=&quot;14582&quot;&gt;&lt;property id=&quot;20148&quot; value=&quot;5&quot;/&gt;&lt;property id=&quot;20300&quot; value=&quot;Slide 23 - &amp;quot;Correct Answer&amp;quot;&quot;/&gt;&lt;property id=&quot;20307&quot; value=&quot;321&quot;/&gt;&lt;/object&gt;&lt;object type=&quot;3&quot; unique_id=&quot;14583&quot;&gt;&lt;property id=&quot;20148&quot; value=&quot;5&quot;/&gt;&lt;property id=&quot;20300&quot; value=&quot;Slide 24 - &amp;quot;Use of Your Official Position&amp;quot;&quot;/&gt;&lt;property id=&quot;20307&quot; value=&quot;322&quot;/&gt;&lt;/object&gt;&lt;object type=&quot;3&quot; unique_id=&quot;14584&quot;&gt;&lt;property id=&quot;20148&quot; value=&quot;5&quot;/&gt;&lt;property id=&quot;20300&quot; value=&quot;Slide 25 - &amp;quot;Possible Answers&amp;quot;&quot;/&gt;&lt;property id=&quot;20307&quot; value=&quot;323&quot;/&gt;&lt;/object&gt;&lt;object type=&quot;3&quot; unique_id=&quot;14585&quot;&gt;&lt;property id=&quot;20148&quot; value=&quot;5&quot;/&gt;&lt;property id=&quot;20300&quot; value=&quot;Slide 26 - &amp;quot;Correct Answer&amp;quot;&quot;/&gt;&lt;property id=&quot;20307&quot; value=&quot;324&quot;/&gt;&lt;/object&gt;&lt;object type=&quot;3&quot; unique_id=&quot;14586&quot;&gt;&lt;property id=&quot;20148&quot; value=&quot;5&quot;/&gt;&lt;property id=&quot;20300&quot; value=&quot;Slide 27&quot;/&gt;&lt;property id=&quot;20307&quot; value=&quot;325&quot;/&gt;&lt;/object&gt;&lt;object type=&quot;3&quot; unique_id=&quot;14587&quot;&gt;&lt;property id=&quot;20148&quot; value=&quot;5&quot;/&gt;&lt;property id=&quot;20300&quot; value=&quot;Slide 28 - &amp;quot;Possible Answers&amp;quot;&quot;/&gt;&lt;property id=&quot;20307&quot; value=&quot;326&quot;/&gt;&lt;/object&gt;&lt;object type=&quot;3&quot; unique_id=&quot;14588&quot;&gt;&lt;property id=&quot;20148&quot; value=&quot;5&quot;/&gt;&lt;property id=&quot;20300&quot; value=&quot;Slide 29 - &amp;quot;Correct Answer&amp;quot;&quot;/&gt;&lt;property id=&quot;20307&quot; value=&quot;327&quot;/&gt;&lt;/object&gt;&lt;object type=&quot;3&quot; unique_id=&quot;14589&quot;&gt;&lt;property id=&quot;20148&quot; value=&quot;5&quot;/&gt;&lt;property id=&quot;20300&quot; value=&quot;Slide 30 - &amp;quot;Use of Your Official Position&amp;quot;&quot;/&gt;&lt;property id=&quot;20307&quot; value=&quot;328&quot;/&gt;&lt;/object&gt;&lt;object type=&quot;3&quot; unique_id=&quot;14590&quot;&gt;&lt;property id=&quot;20148&quot; value=&quot;5&quot;/&gt;&lt;property id=&quot;20300&quot; value=&quot;Slide 31 - &amp;quot;Possible Answers&amp;quot;&quot;/&gt;&lt;property id=&quot;20307&quot; value=&quot;329&quot;/&gt;&lt;/object&gt;&lt;object type=&quot;3&quot; unique_id=&quot;14591&quot;&gt;&lt;property id=&quot;20148&quot; value=&quot;5&quot;/&gt;&lt;property id=&quot;20300&quot; value=&quot;Slide 32 - &amp;quot;Correct Answer&amp;quot;&quot;/&gt;&lt;property id=&quot;20307&quot; value=&quot;330&quot;/&gt;&lt;/object&gt;&lt;object type=&quot;3&quot; unique_id=&quot;14592&quot;&gt;&lt;property id=&quot;20148&quot; value=&quot;5&quot;/&gt;&lt;property id=&quot;20300&quot; value=&quot;Slide 33 - &amp;quot;&amp;#x0D;&amp;#x0A;GIFTS&amp;#x0D;&amp;#x0A;&amp;quot;&quot;/&gt;&lt;property id=&quot;20307&quot; value=&quot;331&quot;/&gt;&lt;/object&gt;&lt;object type=&quot;3&quot; unique_id=&quot;14593&quot;&gt;&lt;property id=&quot;20148&quot; value=&quot;5&quot;/&gt;&lt;property id=&quot;20300&quot; value=&quot;Slide 34 - &amp;quot;Focus on Gifts&amp;quot;&quot;/&gt;&lt;property id=&quot;20307&quot; value=&quot;332&quot;/&gt;&lt;/object&gt;&lt;object type=&quot;3&quot; unique_id=&quot;14594&quot;&gt;&lt;property id=&quot;20148&quot; value=&quot;5&quot;/&gt;&lt;property id=&quot;20300&quot; value=&quot;Slide 35 - &amp;quot;         What is a Gift?&amp;quot;&quot;/&gt;&lt;property id=&quot;20307&quot; value=&quot;333&quot;/&gt;&lt;/object&gt;&lt;object type=&quot;3&quot; unique_id=&quot;14595&quot;&gt;&lt;property id=&quot;20148&quot; value=&quot;5&quot;/&gt;&lt;property id=&quot;20300&quot; value=&quot;Slide 36 - &amp;quot;What is NOT a Gift?&amp;quot;&quot;/&gt;&lt;property id=&quot;20307&quot; value=&quot;334&quot;/&gt;&lt;/object&gt;&lt;object type=&quot;3&quot; unique_id=&quot;14596&quot;&gt;&lt;property id=&quot;20148&quot; value=&quot;5&quot;/&gt;&lt;property id=&quot;20300&quot; value=&quot;Slide 37 - &amp;quot;GENERAL RULE&amp;quot;&quot;/&gt;&lt;property id=&quot;20307&quot; value=&quot;335&quot;/&gt;&lt;/object&gt;&lt;object type=&quot;3&quot; unique_id=&quot;14597&quot;&gt;&lt;property id=&quot;20148&quot; value=&quot;5&quot;/&gt;&lt;property id=&quot;20300&quot; value=&quot;Slide 38 - &amp;quot;Types of Gifts&amp;quot;&quot;/&gt;&lt;property id=&quot;20307&quot; value=&quot;336&quot;/&gt;&lt;/object&gt;&lt;object type=&quot;3&quot; unique_id=&quot;14598&quot;&gt;&lt;property id=&quot;20148&quot; value=&quot;5&quot;/&gt;&lt;property id=&quot;20300&quot; value=&quot;Slide 39 - &amp;quot;What is an Outside Source?&amp;quot;&quot;/&gt;&lt;property id=&quot;20307&quot; value=&quot;337&quot;/&gt;&lt;/object&gt;&lt;object type=&quot;3&quot; unique_id=&quot;14599&quot;&gt;&lt;property id=&quot;20148&quot; value=&quot;5&quot;/&gt;&lt;property id=&quot;20300&quot; value=&quot;Slide 40 - &amp;quot;Outside Sources&amp;#x0D;&amp;#x0A;The Method of Analysis:&amp;quot;&quot;/&gt;&lt;property id=&quot;20307&quot; value=&quot;338&quot;/&gt;&lt;/object&gt;&lt;object type=&quot;3&quot; unique_id=&quot;14600&quot;&gt;&lt;property id=&quot;20148&quot; value=&quot;5&quot;/&gt;&lt;property id=&quot;20300&quot; value=&quot;Slide 41 - &amp;quot;Outside Sources&amp;#x0D;&amp;#x0A;First Question:&amp;quot;&quot;/&gt;&lt;property id=&quot;20307&quot; value=&quot;339&quot;/&gt;&lt;/object&gt;&lt;object type=&quot;3&quot; unique_id=&quot;14601&quot;&gt;&lt;property id=&quot;20148&quot; value=&quot;5&quot;/&gt;&lt;property id=&quot;20300&quot; value=&quot;Slide 42 - &amp;quot;Outside Sources&amp;#x0D;&amp;#x0A;Second Question:&amp;quot;&quot;/&gt;&lt;property id=&quot;20307&quot; value=&quot;340&quot;/&gt;&lt;/object&gt;&lt;object type=&quot;3&quot; unique_id=&quot;14602&quot;&gt;&lt;property id=&quot;20148&quot; value=&quot;5&quot;/&gt;&lt;property id=&quot;20300&quot; value=&quot;Slide 43 - &amp;quot;Outside Sources&amp;#x0D;&amp;#x0A;Third Question:&amp;quot;&quot;/&gt;&lt;property id=&quot;20307&quot; value=&quot;341&quot;/&gt;&lt;/object&gt;&lt;object type=&quot;3&quot; unique_id=&quot;14603&quot;&gt;&lt;property id=&quot;20148&quot; value=&quot;5&quot;/&gt;&lt;property id=&quot;20300&quot; value=&quot;Slide 44 - &amp;quot;Gift Disposal&amp;#x0D;&amp;#x0A;&amp;quot;&quot;/&gt;&lt;property id=&quot;20307&quot; value=&quot;342&quot;/&gt;&lt;/object&gt;&lt;object type=&quot;3&quot; unique_id=&quot;14604&quot;&gt;&lt;property id=&quot;20148&quot; value=&quot;5&quot;/&gt;&lt;property id=&quot;20300&quot; value=&quot;Slide 45 - &amp;quot;Gifts from Outside Sources&amp;quot;&quot;/&gt;&lt;property id=&quot;20307&quot; value=&quot;343&quot;/&gt;&lt;/object&gt;&lt;object type=&quot;3&quot; unique_id=&quot;14605&quot;&gt;&lt;property id=&quot;20148&quot; value=&quot;5&quot;/&gt;&lt;property id=&quot;20300&quot; value=&quot;Slide 46 - &amp;quot;ANSWER&amp;quot;&quot;/&gt;&lt;property id=&quot;20307&quot; value=&quot;344&quot;/&gt;&lt;/object&gt;&lt;object type=&quot;3&quot; unique_id=&quot;14606&quot;&gt;&lt;property id=&quot;20148&quot; value=&quot;5&quot;/&gt;&lt;property id=&quot;20300&quot; value=&quot;Slide 47 - &amp;quot;Gifts from Outside Sources&amp;quot;&quot;/&gt;&lt;property id=&quot;20307&quot; value=&quot;345&quot;/&gt;&lt;/object&gt;&lt;object type=&quot;3&quot; unique_id=&quot;14607&quot;&gt;&lt;property id=&quot;20148&quot; value=&quot;5&quot;/&gt;&lt;property id=&quot;20300&quot; value=&quot;Slide 48 - &amp;quot;ANSWER&amp;quot;&quot;/&gt;&lt;property id=&quot;20307&quot; value=&quot;346&quot;/&gt;&lt;/object&gt;&lt;object type=&quot;3&quot; unique_id=&quot;14608&quot;&gt;&lt;property id=&quot;20148&quot; value=&quot;5&quot;/&gt;&lt;property id=&quot;20300&quot; value=&quot;Slide 49 - &amp;quot;Gifts from Outside Sources&amp;quot;&quot;/&gt;&lt;property id=&quot;20307&quot; value=&quot;347&quot;/&gt;&lt;/object&gt;&lt;object type=&quot;3&quot; unique_id=&quot;14609&quot;&gt;&lt;property id=&quot;20148&quot; value=&quot;5&quot;/&gt;&lt;property id=&quot;20300&quot; value=&quot;Slide 50 - &amp;quot;Possible Answers&amp;amp;#x09;&amp;quot;&quot;/&gt;&lt;property id=&quot;20307&quot; value=&quot;348&quot;/&gt;&lt;/object&gt;&lt;object type=&quot;3&quot; unique_id=&quot;14610&quot;&gt;&lt;property id=&quot;20148&quot; value=&quot;5&quot;/&gt;&lt;property id=&quot;20300&quot; value=&quot;Slide 51 - &amp;quot;Correct Answer&amp;quot;&quot;/&gt;&lt;property id=&quot;20307&quot; value=&quot;349&quot;/&gt;&lt;/object&gt;&lt;object type=&quot;3&quot; unique_id=&quot;14611&quot;&gt;&lt;property id=&quot;20148&quot; value=&quot;5&quot;/&gt;&lt;property id=&quot;20300&quot; value=&quot;Slide 52 - &amp;quot;Gifts from Foreign Governments&amp;quot;&quot;/&gt;&lt;property id=&quot;20307&quot; value=&quot;350&quot;/&gt;&lt;/object&gt;&lt;object type=&quot;3&quot; unique_id=&quot;14612&quot;&gt;&lt;property id=&quot;20148&quot; value=&quot;5&quot;/&gt;&lt;property id=&quot;20300&quot; value=&quot;Slide 53 - &amp;quot;Gifts from Foreign Governments&amp;quot;&quot;/&gt;&lt;property id=&quot;20307&quot; value=&quot;351&quot;/&gt;&lt;/object&gt;&lt;object type=&quot;3&quot; unique_id=&quot;14613&quot;&gt;&lt;property id=&quot;20148&quot; value=&quot;5&quot;/&gt;&lt;property id=&quot;20300&quot; value=&quot;Slide 54 - &amp;quot;Gifts from Foreign Governments&amp;quot;&quot;/&gt;&lt;property id=&quot;20307&quot; value=&quot;352&quot;/&gt;&lt;/object&gt;&lt;object type=&quot;3&quot; unique_id=&quot;14614&quot;&gt;&lt;property id=&quot;20148&quot; value=&quot;5&quot;/&gt;&lt;property id=&quot;20300&quot; value=&quot;Slide 55 - &amp;quot;Possible Answers&amp;quot;&quot;/&gt;&lt;property id=&quot;20307&quot; value=&quot;353&quot;/&gt;&lt;/object&gt;&lt;object type=&quot;3&quot; unique_id=&quot;14615&quot;&gt;&lt;property id=&quot;20148&quot; value=&quot;5&quot;/&gt;&lt;property id=&quot;20300&quot; value=&quot;Slide 56 - &amp;quot;Correct Answer&amp;quot;&quot;/&gt;&lt;property id=&quot;20307&quot; value=&quot;354&quot;/&gt;&lt;/object&gt;&lt;object type=&quot;3&quot; unique_id=&quot;14616&quot;&gt;&lt;property id=&quot;20148&quot; value=&quot;5&quot;/&gt;&lt;property id=&quot;20300&quot; value=&quot;Slide 57 - &amp;quot;Gifts Between Employees&amp;quot;&quot;/&gt;&lt;property id=&quot;20307&quot; value=&quot;355&quot;/&gt;&lt;/object&gt;&lt;object type=&quot;3&quot; unique_id=&quot;14617&quot;&gt;&lt;property id=&quot;20148&quot; value=&quot;5&quot;/&gt;&lt;property id=&quot;20300&quot; value=&quot;Slide 58 - &amp;quot;Gifts Between Employees&amp;#x0D;&amp;#x0A;General Rule&amp;#x0D;&amp;#x0A;&amp;quot;&quot;/&gt;&lt;property id=&quot;20307&quot; value=&quot;356&quot;/&gt;&lt;/object&gt;&lt;object type=&quot;3&quot; unique_id=&quot;14618&quot;&gt;&lt;property id=&quot;20148&quot; value=&quot;5&quot;/&gt;&lt;property id=&quot;20300&quot; value=&quot;Slide 59 - &amp;quot;Gifts Between Employees&amp;quot;&quot;/&gt;&lt;property id=&quot;20307&quot; value=&quot;357&quot;/&gt;&lt;/object&gt;&lt;object type=&quot;3&quot; unique_id=&quot;14619&quot;&gt;&lt;property id=&quot;20148&quot; value=&quot;5&quot;/&gt;&lt;property id=&quot;20300&quot; value=&quot;Slide 60 - &amp;quot;Gifts Between Employees&amp;quot;&quot;/&gt;&lt;property id=&quot;20307&quot; value=&quot;358&quot;/&gt;&lt;/object&gt;&lt;object type=&quot;3&quot; unique_id=&quot;14620&quot;&gt;&lt;property id=&quot;20148&quot; value=&quot;5&quot;/&gt;&lt;property id=&quot;20300&quot; value=&quot;Slide 61 - &amp;quot;Gifts Between Employees&amp;quot;&quot;/&gt;&lt;property id=&quot;20307&quot; value=&quot;359&quot;/&gt;&lt;/object&gt;&lt;object type=&quot;3&quot; unique_id=&quot;14621&quot;&gt;&lt;property id=&quot;20148&quot; value=&quot;5&quot;/&gt;&lt;property id=&quot;20300&quot; value=&quot;Slide 62 - &amp;quot;Gifts Between Employees&amp;quot;&quot;/&gt;&lt;property id=&quot;20307&quot; value=&quot;360&quot;/&gt;&lt;/object&gt;&lt;object type=&quot;3&quot; unique_id=&quot;14622&quot;&gt;&lt;property id=&quot;20148&quot; value=&quot;5&quot;/&gt;&lt;property id=&quot;20300&quot; value=&quot;Slide 63 - &amp;quot;QUIZ TIME&amp;quot;&quot;/&gt;&lt;property id=&quot;20307&quot; value=&quot;361&quot;/&gt;&lt;/object&gt;&lt;object type=&quot;3&quot; unique_id=&quot;14623&quot;&gt;&lt;property id=&quot;20148&quot; value=&quot;5&quot;/&gt;&lt;property id=&quot;20300&quot; value=&quot;Slide 64 - &amp;quot;Possible Answers&amp;quot;&quot;/&gt;&lt;property id=&quot;20307&quot; value=&quot;362&quot;/&gt;&lt;/object&gt;&lt;object type=&quot;3&quot; unique_id=&quot;14624&quot;&gt;&lt;property id=&quot;20148&quot; value=&quot;5&quot;/&gt;&lt;property id=&quot;20300&quot; value=&quot;Slide 65 - &amp;quot;Correct Answer&amp;quot;&quot;/&gt;&lt;property id=&quot;20307&quot; value=&quot;363&quot;/&gt;&lt;/object&gt;&lt;object type=&quot;3&quot; unique_id=&quot;14625&quot;&gt;&lt;property id=&quot;20148&quot; value=&quot;5&quot;/&gt;&lt;property id=&quot;20300&quot; value=&quot;Slide 66 - &amp;quot;QUIZ #2&amp;quot;&quot;/&gt;&lt;property id=&quot;20307&quot; value=&quot;364&quot;/&gt;&lt;/object&gt;&lt;object type=&quot;3&quot; unique_id=&quot;14626&quot;&gt;&lt;property id=&quot;20148&quot; value=&quot;5&quot;/&gt;&lt;property id=&quot;20300&quot; value=&quot;Slide 67 - &amp;quot;Possible Answers&amp;quot;&quot;/&gt;&lt;property id=&quot;20307&quot; value=&quot;365&quot;/&gt;&lt;/object&gt;&lt;object type=&quot;3&quot; unique_id=&quot;14627&quot;&gt;&lt;property id=&quot;20148&quot; value=&quot;5&quot;/&gt;&lt;property id=&quot;20300&quot; value=&quot;Slide 68 - &amp;quot;Correct Answer&amp;quot;&quot;/&gt;&lt;property id=&quot;20307&quot; value=&quot;366&quot;/&gt;&lt;/object&gt;&lt;object type=&quot;3&quot; unique_id=&quot;14628&quot;&gt;&lt;property id=&quot;20148&quot; value=&quot;5&quot;/&gt;&lt;property id=&quot;20300&quot; value=&quot;Slide 69 - &amp;quot;Gifts for Wounded &amp;amp; Injured&amp;quot;&quot;/&gt;&lt;property id=&quot;20307&quot; value=&quot;367&quot;/&gt;&lt;/object&gt;&lt;object type=&quot;3&quot; unique_id=&quot;14629&quot;&gt;&lt;property id=&quot;20148&quot; value=&quot;5&quot;/&gt;&lt;property id=&quot;20300&quot; value=&quot;Slide 70 - &amp;quot;Family Readiness Groups&amp;quot;&quot;/&gt;&lt;property id=&quot;20307&quot; value=&quot;368&quot;/&gt;&lt;/object&gt;&lt;object type=&quot;3&quot; unique_id=&quot;14630&quot;&gt;&lt;property id=&quot;20148&quot; value=&quot;5&quot;/&gt;&lt;property id=&quot;20300&quot; value=&quot;Slide 71 - &amp;quot;Family Readiness Groups &amp;quot;&quot;/&gt;&lt;property id=&quot;20307&quot; value=&quot;369&quot;/&gt;&lt;/object&gt;&lt;object type=&quot;3&quot; unique_id=&quot;14631&quot;&gt;&lt;property id=&quot;20148&quot; value=&quot;5&quot;/&gt;&lt;property id=&quot;20300&quot; value=&quot;Slide 72 - &amp;quot;Official Support of FRGs &amp;quot;&quot;/&gt;&lt;property id=&quot;20307&quot; value=&quot;370&quot;/&gt;&lt;/object&gt;&lt;object type=&quot;3&quot; unique_id=&quot;14632&quot;&gt;&lt;property id=&quot;20148&quot; value=&quot;5&quot;/&gt;&lt;property id=&quot;20300&quot; value=&quot;Slide 73 - &amp;quot;Fundraising&amp;quot;&quot;/&gt;&lt;property id=&quot;20307&quot; value=&quot;371&quot;/&gt;&lt;/object&gt;&lt;object type=&quot;3&quot; unique_id=&quot;14633&quot;&gt;&lt;property id=&quot;20148&quot; value=&quot;5&quot;/&gt;&lt;property id=&quot;20300&quot; value=&quot;Slide 74 - &amp;quot;FRGs &amp;amp; Private Organizations&amp;quot;&quot;/&gt;&lt;property id=&quot;20307&quot; value=&quot;372&quot;/&gt;&lt;/object&gt;&lt;object type=&quot;3&quot; unique_id=&quot;14634&quot;&gt;&lt;property id=&quot;20148&quot; value=&quot;5&quot;/&gt;&lt;property id=&quot;20300&quot; value=&quot;Slide 75 - &amp;quot;FRGs &amp;amp; Private Organizations&amp;#x0D;&amp;#x0A;(Continued)&amp;quot;&quot;/&gt;&lt;property id=&quot;20307&quot; value=&quot;373&quot;/&gt;&lt;/object&gt;&lt;object type=&quot;3&quot; unique_id=&quot;14635&quot;&gt;&lt;property id=&quot;20148&quot; value=&quot;5&quot;/&gt;&lt;property id=&quot;20300&quot; value=&quot;Slide 76 - &amp;quot;Official And Personal Participation In Private Organizations   &amp;quot;&quot;/&gt;&lt;property id=&quot;20307&quot; value=&quot;374&quot;/&gt;&lt;/object&gt;&lt;object type=&quot;3&quot; unique_id=&quot;14636&quot;&gt;&lt;property id=&quot;20148&quot; value=&quot;5&quot;/&gt;&lt;property id=&quot;20300&quot; value=&quot;Slide 77 - &amp;quot;Ethics Principles&amp;quot;&quot;/&gt;&lt;property id=&quot;20307&quot; value=&quot;375&quot;/&gt;&lt;/object&gt;&lt;object type=&quot;3&quot; unique_id=&quot;14637&quot;&gt;&lt;property id=&quot;20148&quot; value=&quot;5&quot;/&gt;&lt;property id=&quot;20300&quot; value=&quot;Slide 78 - &amp;quot;AR 210-22&amp;quot;&quot;/&gt;&lt;property id=&quot;20307&quot; value=&quot;376&quot;/&gt;&lt;/object&gt;&lt;object type=&quot;3&quot; unique_id=&quot;14638&quot;&gt;&lt;property id=&quot;20148&quot; value=&quot;5&quot;/&gt;&lt;property id=&quot;20300&quot; value=&quot;Slide 80 - &amp;quot;Official Participation In POs &amp;#x0D;&amp;#x0A;Or NFEs&amp;quot;&quot;/&gt;&lt;property id=&quot;20307&quot; value=&quot;377&quot;/&gt;&lt;/object&gt;&lt;object type=&quot;3&quot; unique_id=&quot;14639&quot;&gt;&lt;property id=&quot;20148&quot; value=&quot;5&quot;/&gt;&lt;property id=&quot;20300&quot; value=&quot;Slide 81 - &amp;quot;Attendance In An Official Capacity&amp;quot;&quot;/&gt;&lt;property id=&quot;20307&quot; value=&quot;378&quot;/&gt;&lt;/object&gt;&lt;object type=&quot;3&quot; unique_id=&quot;14640&quot;&gt;&lt;property id=&quot;20148&quot; value=&quot;5&quot;/&gt;&lt;property id=&quot;20300&quot; value=&quot;Slide 82 - &amp;quot;Providing Speakers &amp;amp; Panel Members&amp;quot;&quot;/&gt;&lt;property id=&quot;20307&quot; value=&quot;379&quot;/&gt;&lt;/object&gt;&lt;object type=&quot;3&quot; unique_id=&quot;14641&quot;&gt;&lt;property id=&quot;20148&quot; value=&quot;5&quot;/&gt;&lt;property id=&quot;20300&quot; value=&quot;Slide 83 - &amp;quot;Official Management&amp;#x0D;&amp;#x0A;Prohibited&amp;quot;&quot;/&gt;&lt;property id=&quot;20307&quot; value=&quot;380&quot;/&gt;&lt;/object&gt;&lt;object type=&quot;3&quot; unique_id=&quot;14642&quot;&gt;&lt;property id=&quot;20148&quot; value=&quot;5&quot;/&gt;&lt;property id=&quot;20300&quot; value=&quot;Slide 84 - &amp;quot;Official Management &amp;quot;&quot;/&gt;&lt;property id=&quot;20307&quot; value=&quot;381&quot;/&gt;&lt;/object&gt;&lt;object type=&quot;3&quot; unique_id=&quot;14643&quot;&gt;&lt;property id=&quot;20148&quot; value=&quot;5&quot;/&gt;&lt;property id=&quot;20300&quot; value=&quot;Slide 85 - &amp;quot;Liaisons With NFEs&amp;quot;&quot;/&gt;&lt;property id=&quot;20307&quot; value=&quot;382&quot;/&gt;&lt;/object&gt;&lt;object type=&quot;3&quot; unique_id=&quot;14644&quot;&gt;&lt;property id=&quot;20148&quot; value=&quot;5&quot;/&gt;&lt;property id=&quot;20300&quot; value=&quot;Slide 86 - &amp;quot;Liaisons With NFEs&amp;#x0D;&amp;#x0A;(continued)&amp;quot;&quot;/&gt;&lt;property id=&quot;20307&quot; value=&quot;383&quot;/&gt;&lt;/object&gt;&lt;object type=&quot;3&quot; unique_id=&quot;14645&quot;&gt;&lt;property id=&quot;20148&quot; value=&quot;5&quot;/&gt;&lt;property id=&quot;20300&quot; value=&quot;Slide 87 - &amp;quot;Official Endorsements&amp;quot;&quot;/&gt;&lt;property id=&quot;20307&quot; value=&quot;384&quot;/&gt;&lt;/object&gt;&lt;object type=&quot;3&quot; unique_id=&quot;14646&quot;&gt;&lt;property id=&quot;20148&quot; value=&quot;5&quot;/&gt;&lt;property id=&quot;20300&quot; value=&quot;Slide 88 - &amp;quot;Exceptions to Endorsements&amp;quot;&quot;/&gt;&lt;property id=&quot;20307&quot; value=&quot;385&quot;/&gt;&lt;/object&gt;&lt;object type=&quot;3&quot; unique_id=&quot;14647&quot;&gt;&lt;property id=&quot;20148&quot; value=&quot;5&quot;/&gt;&lt;property id=&quot;20300&quot; value=&quot;Slide 89 - &amp;quot;Personal Participation In Private Organizations&amp;quot;&quot;/&gt;&lt;property id=&quot;20307&quot; value=&quot;386&quot;/&gt;&lt;/object&gt;&lt;object type=&quot;3&quot; unique_id=&quot;14648&quot;&gt;&lt;property id=&quot;20148&quot; value=&quot;5&quot;/&gt;&lt;property id=&quot;20300&quot; value=&quot;Slide 90 - &amp;quot;Personal Participation&amp;quot;&quot;/&gt;&lt;property id=&quot;20307&quot; value=&quot;387&quot;/&gt;&lt;/object&gt;&lt;object type=&quot;3&quot; unique_id=&quot;14649&quot;&gt;&lt;property id=&quot;20148&quot; value=&quot;5&quot;/&gt;&lt;property id=&quot;20300&quot; value=&quot;Slide 91 - &amp;quot;Personal Participation&amp;quot;&quot;/&gt;&lt;property id=&quot;20307&quot; value=&quot;388&quot;/&gt;&lt;/object&gt;&lt;object type=&quot;3&quot; unique_id=&quot;14650&quot;&gt;&lt;property id=&quot;20148&quot; value=&quot;5&quot;/&gt;&lt;property id=&quot;20300&quot; value=&quot;Slide 92 - &amp;quot;You Make the Call!&amp;quot;&quot;/&gt;&lt;property id=&quot;20307&quot; value=&quot;389&quot;/&gt;&lt;/object&gt;&lt;object type=&quot;3&quot; unique_id=&quot;14651&quot;&gt;&lt;property id=&quot;20148&quot; value=&quot;5&quot;/&gt;&lt;property id=&quot;20300&quot; value=&quot;Slide 93 - &amp;quot;Answer&amp;quot;&quot;/&gt;&lt;property id=&quot;20307&quot; value=&quot;390&quot;/&gt;&lt;/object&gt;&lt;object type=&quot;3&quot; unique_id=&quot;14652&quot;&gt;&lt;property id=&quot;20148&quot; value=&quot;5&quot;/&gt;&lt;property id=&quot;20300&quot; value=&quot;Slide 94 - &amp;quot;You Make the Call!&amp;quot;&quot;/&gt;&lt;property id=&quot;20307&quot; value=&quot;391&quot;/&gt;&lt;/object&gt;&lt;object type=&quot;3&quot; unique_id=&quot;14653&quot;&gt;&lt;property id=&quot;20148&quot; value=&quot;5&quot;/&gt;&lt;property id=&quot;20300&quot; value=&quot;Slide 95 - &amp;quot;Answer &amp;quot;&quot;/&gt;&lt;property id=&quot;20307&quot; value=&quot;392&quot;/&gt;&lt;/object&gt;&lt;object type=&quot;3&quot; unique_id=&quot;14654&quot;&gt;&lt;property id=&quot;20148&quot; value=&quot;5&quot;/&gt;&lt;property id=&quot;20300&quot; value=&quot;Slide 96 - &amp;quot;No Membership Or Position If Offered Due To Official Position&amp;quot;&quot;/&gt;&lt;property id=&quot;20307&quot; value=&quot;393&quot;/&gt;&lt;/object&gt;&lt;object type=&quot;3&quot; unique_id=&quot;14655&quot;&gt;&lt;property id=&quot;20148&quot; value=&quot;5&quot;/&gt;&lt;property id=&quot;20300&quot; value=&quot;Slide 97 - &amp;quot;No Solicitation &amp;quot;&quot;/&gt;&lt;property id=&quot;20307&quot; value=&quot;394&quot;/&gt;&lt;/object&gt;&lt;object type=&quot;3&quot; unique_id=&quot;14656&quot;&gt;&lt;property id=&quot;20148&quot; value=&quot;5&quot;/&gt;&lt;property id=&quot;20300&quot; value=&quot;Slide 98 - &amp;quot;Conflicts Of Interest&amp;#x0D;&amp;#x0A;Prohibited&amp;quot;&quot;/&gt;&lt;property id=&quot;20307&quot; value=&quot;395&quot;/&gt;&lt;/object&gt;&lt;object type=&quot;3&quot; unique_id=&quot;14657&quot;&gt;&lt;property id=&quot;20148&quot; value=&quot;5&quot;/&gt;&lt;property id=&quot;20300&quot; value=&quot;Slide 99 - &amp;quot;Widely Attended Gatherings (WAGs)&amp;quot;&quot;/&gt;&lt;property id=&quot;20307&quot; value=&quot;396&quot;/&gt;&lt;/object&gt;&lt;object type=&quot;3&quot; unique_id=&quot;14658&quot;&gt;&lt;property id=&quot;20148&quot; value=&quot;5&quot;/&gt;&lt;property id=&quot;20300&quot; value=&quot;Slide 100 - &amp;quot;Is The Event A WAG?&amp;quot;&quot;/&gt;&lt;property id=&quot;20307&quot; value=&quot;397&quot;/&gt;&lt;/object&gt;&lt;object type=&quot;3&quot; unique_id=&quot;14659&quot;&gt;&lt;property id=&quot;20148&quot; value=&quot;5&quot;/&gt;&lt;property id=&quot;20300&quot; value=&quot;Slide 101 - &amp;quot;Seeking Employment&amp;quot;&quot;/&gt;&lt;property id=&quot;20307&quot; value=&quot;398&quot;/&gt;&lt;/object&gt;&lt;object type=&quot;3&quot; unique_id=&quot;14660&quot;&gt;&lt;property id=&quot;20148&quot; value=&quot;5&quot;/&gt;&lt;property id=&quot;20300&quot; value=&quot;Slide 102 - &amp;quot;Applicable Law&amp;quot;&quot;/&gt;&lt;property id=&quot;20307&quot; value=&quot;399&quot;/&gt;&lt;/object&gt;&lt;object type=&quot;3&quot; unique_id=&quot;14661&quot;&gt;&lt;property id=&quot;20148&quot; value=&quot;5&quot;/&gt;&lt;property id=&quot;20300&quot; value=&quot;Slide 103 - &amp;quot;Seeking Post-Government Employment&amp;quot;&quot;/&gt;&lt;property id=&quot;20307&quot; value=&quot;400&quot;/&gt;&lt;/object&gt;&lt;object type=&quot;3&quot; unique_id=&quot;14662&quot;&gt;&lt;property id=&quot;20148&quot; value=&quot;5&quot;/&gt;&lt;property id=&quot;20300&quot; value=&quot;Slide 104 - &amp;quot;“Seeking Employment”&amp;quot;&quot;/&gt;&lt;property id=&quot;20307&quot; value=&quot;401&quot;/&gt;&lt;/object&gt;&lt;object type=&quot;3&quot; unique_id=&quot;14663&quot;&gt;&lt;property id=&quot;20148&quot; value=&quot;5&quot;/&gt;&lt;property id=&quot;20300&quot; value=&quot;Slide 105 - &amp;quot;Termination of Seeking Employment&amp;quot;&quot;/&gt;&lt;property id=&quot;20307&quot; value=&quot;402&quot;/&gt;&lt;/object&gt;&lt;object type=&quot;3&quot; unique_id=&quot;14664&quot;&gt;&lt;property id=&quot;20148&quot; value=&quot;5&quot;/&gt;&lt;property id=&quot;20300&quot; value=&quot;Slide 106 - &amp;quot;Seeking Employment:  Bottom Line&amp;quot;&quot;/&gt;&lt;property id=&quot;20307&quot; value=&quot;403&quot;/&gt;&lt;/object&gt;&lt;object type=&quot;3&quot; unique_id=&quot;14665&quot;&gt;&lt;property id=&quot;20148&quot; value=&quot;5&quot;/&gt;&lt;property id=&quot;20300&quot; value=&quot;Slide 107 - &amp;quot;Disqualification&amp;quot;&quot;/&gt;&lt;property id=&quot;20307&quot; value=&quot;404&quot;/&gt;&lt;/object&gt;&lt;object type=&quot;3&quot; unique_id=&quot;14666&quot;&gt;&lt;property id=&quot;20148&quot; value=&quot;5&quot;/&gt;&lt;property id=&quot;20300&quot; value=&quot;Slide 108 - &amp;quot;Seeking Employment&amp;#x0D;&amp;#x0A;Outside the Government&amp;quot;&quot;/&gt;&lt;property id=&quot;20307&quot; value=&quot;405&quot;/&gt;&lt;/object&gt;&lt;object type=&quot;3&quot; unique_id=&quot;14667&quot;&gt;&lt;property id=&quot;20148&quot; value=&quot;5&quot;/&gt;&lt;property id=&quot;20300&quot; value=&quot;Slide 109 - &amp;quot;Possible Answers&amp;quot;&quot;/&gt;&lt;property id=&quot;20307&quot; value=&quot;406&quot;/&gt;&lt;/object&gt;&lt;object type=&quot;3&quot; unique_id=&quot;14668&quot;&gt;&lt;property id=&quot;20148&quot; value=&quot;5&quot;/&gt;&lt;property id=&quot;20300&quot; value=&quot;Slide 110 - &amp;quot;Correct Answer&amp;quot;&quot;/&gt;&lt;property id=&quot;20307&quot; value=&quot;407&quot;/&gt;&lt;/object&gt;&lt;object type=&quot;3&quot; unique_id=&quot;14669&quot;&gt;&lt;property id=&quot;20148&quot; value=&quot;5&quot;/&gt;&lt;property id=&quot;20300&quot; value=&quot;Slide 111 - &amp;quot;Post-Government Employment Restrictions&amp;quot;&quot;/&gt;&lt;property id=&quot;20307&quot; value=&quot;408&quot;/&gt;&lt;/object&gt;&lt;object type=&quot;3&quot; unique_id=&quot;14670&quot;&gt;&lt;property id=&quot;20148&quot; value=&quot;5&quot;/&gt;&lt;property id=&quot;20300&quot; value=&quot;Slide 112 - &amp;quot;Post-Government Employment Restrictions&amp;quot;&quot;/&gt;&lt;property id=&quot;20307&quot; value=&quot;409&quot;/&gt;&lt;/object&gt;&lt;object type=&quot;3&quot; unique_id=&quot;14671&quot;&gt;&lt;property id=&quot;20148&quot; value=&quot;5&quot;/&gt;&lt;property id=&quot;20300&quot; value=&quot;Slide 113 - &amp;quot;Lifetime Ban&amp;quot;&quot;/&gt;&lt;property id=&quot;20307&quot; value=&quot;410&quot;/&gt;&lt;/object&gt;&lt;object type=&quot;3&quot; unique_id=&quot;14672&quot;&gt;&lt;property id=&quot;20148&quot; value=&quot;5&quot;/&gt;&lt;property id=&quot;20300&quot; value=&quot;Slide 114 - &amp;quot;Definitions&amp;quot;&quot;/&gt;&lt;property id=&quot;20307&quot; value=&quot;411&quot;/&gt;&lt;/object&gt;&lt;object type=&quot;3&quot; unique_id=&quot;14673&quot;&gt;&lt;property id=&quot;20148&quot; value=&quot;5&quot;/&gt;&lt;property id=&quot;20300&quot; value=&quot;Slide 115 - &amp;quot;Definitions&amp;#x0D;&amp;#x0A;(continued)&amp;quot;&quot;/&gt;&lt;property id=&quot;20307&quot; value=&quot;412&quot;/&gt;&lt;/object&gt;&lt;object type=&quot;3&quot; unique_id=&quot;14674&quot;&gt;&lt;property id=&quot;20148&quot; value=&quot;5&quot;/&gt;&lt;property id=&quot;20300&quot; value=&quot;Slide 116 - &amp;quot;2-Year Ban&amp;quot;&quot;/&gt;&lt;property id=&quot;20307&quot; value=&quot;413&quot;/&gt;&lt;/object&gt;&lt;object type=&quot;3&quot; unique_id=&quot;14675&quot;&gt;&lt;property id=&quot;20148&quot; value=&quot;5&quot;/&gt;&lt;property id=&quot;20300&quot; value=&quot;Slide 117 - &amp;quot;Definitions&amp;quot;&quot;/&gt;&lt;property id=&quot;20307&quot; value=&quot;414&quot;/&gt;&lt;/object&gt;&lt;object type=&quot;3&quot; unique_id=&quot;14676&quot;&gt;&lt;property id=&quot;20148&quot; value=&quot;5&quot;/&gt;&lt;property id=&quot;20300&quot; value=&quot;Slide 118 - &amp;quot;1-Year Cooling-Off Period&amp;quot;&quot;/&gt;&lt;property id=&quot;20307&quot; value=&quot;415&quot;/&gt;&lt;/object&gt;&lt;object type=&quot;3&quot; unique_id=&quot;14677&quot;&gt;&lt;property id=&quot;20148&quot; value=&quot;5&quot;/&gt;&lt;property id=&quot;20300&quot; value=&quot;Slide 119 - &amp;quot;Post-Government Employment Restrictions&amp;quot;&quot;/&gt;&lt;property id=&quot;20307&quot; value=&quot;416&quot;/&gt;&lt;/object&gt;&lt;object type=&quot;3&quot; unique_id=&quot;14678&quot;&gt;&lt;property id=&quot;20148&quot; value=&quot;5&quot;/&gt;&lt;property id=&quot;20300&quot; value=&quot;Slide 120 - &amp;quot;Post-Government Service&amp;quot;&quot;/&gt;&lt;property id=&quot;20307&quot; value=&quot;417&quot;/&gt;&lt;/object&gt;&lt;object type=&quot;3&quot; unique_id=&quot;14679&quot;&gt;&lt;property id=&quot;20148&quot; value=&quot;5&quot;/&gt;&lt;property id=&quot;20300&quot; value=&quot;Slide 121 - &amp;quot;Possible Answers&amp;quot;&quot;/&gt;&lt;property id=&quot;20307&quot; value=&quot;418&quot;/&gt;&lt;/object&gt;&lt;object type=&quot;3&quot; unique_id=&quot;14680&quot;&gt;&lt;property id=&quot;20148&quot; value=&quot;5&quot;/&gt;&lt;property id=&quot;20300&quot; value=&quot;Slide 122 - &amp;quot;Correct Answer&amp;quot;&quot;/&gt;&lt;property id=&quot;20307&quot; value=&quot;419&quot;/&gt;&lt;/object&gt;&lt;object type=&quot;3&quot; unique_id=&quot;14681&quot;&gt;&lt;property id=&quot;20148&quot; value=&quot;5&quot;/&gt;&lt;property id=&quot;20300&quot; value=&quot;Slide 123 - &amp;quot;Post Government Restrictions&amp;#x0D;&amp;#x0A; – Senior Officials&amp;quot;&quot;/&gt;&lt;property id=&quot;20307&quot; value=&quot;420&quot;/&gt;&lt;/object&gt;&lt;object type=&quot;3&quot; unique_id=&quot;14682&quot;&gt;&lt;property id=&quot;20148&quot; value=&quot;5&quot;/&gt;&lt;property id=&quot;20300&quot; value=&quot;Slide 124 - &amp;quot;Post Government Restrictions&amp;#x0D;&amp;#x0A; – Senior Officials&amp;quot;&quot;/&gt;&lt;property id=&quot;20307&quot; value=&quot;421&quot;/&gt;&lt;/object&gt;&lt;object type=&quot;3&quot; unique_id=&quot;14683&quot;&gt;&lt;property id=&quot;20148&quot; value=&quot;5&quot;/&gt;&lt;property id=&quot;20300&quot; value=&quot;Slide 125 - &amp;quot;Possible Answers&amp;quot;&quot;/&gt;&lt;property id=&quot;20307&quot; value=&quot;422&quot;/&gt;&lt;/object&gt;&lt;object type=&quot;3&quot; unique_id=&quot;14684&quot;&gt;&lt;property id=&quot;20148&quot; value=&quot;5&quot;/&gt;&lt;property id=&quot;20300&quot; value=&quot;Slide 126 - &amp;quot;Correct Answer&amp;quot;&quot;/&gt;&lt;property id=&quot;20307&quot; value=&quot;423&quot;/&gt;&lt;/object&gt;&lt;object type=&quot;3&quot; unique_id=&quot;14685&quot;&gt;&lt;property id=&quot;20148&quot; value=&quot;5&quot;/&gt;&lt;property id=&quot;20300&quot; value=&quot;Slide 127 - &amp;quot;Restrictions On Military Personnel&amp;quot;&quot;/&gt;&lt;property id=&quot;20307&quot; value=&quot;424&quot;/&gt;&lt;/object&gt;&lt;object type=&quot;3&quot; unique_id=&quot;14686&quot;&gt;&lt;property id=&quot;20148&quot; value=&quot;5&quot;/&gt;&lt;property id=&quot;20300&quot; value=&quot;Slide 128 - &amp;quot;RECAP&amp;quot;&quot;/&gt;&lt;property id=&quot;20307&quot; value=&quot;425&quot;/&gt;&lt;/object&gt;&lt;object type=&quot;3&quot; unique_id=&quot;14687&quot;&gt;&lt;property id=&quot;20148&quot; value=&quot;5&quot;/&gt;&lt;property id=&quot;20300&quot; value=&quot;Slide 129 - &amp;quot;You are strongly encouraged to consult  your ethics counselor well before you separate from the Government about &quot;/&gt;&lt;property id=&quot;20307&quot; value=&quot;426&quot;/&gt;&lt;/object&gt;&lt;object type=&quot;3&quot; unique_id=&quot;14688&quot;&gt;&lt;property id=&quot;20148&quot; value=&quot;5&quot;/&gt;&lt;property id=&quot;20300&quot; value=&quot;Slide 130 - &amp;quot;Conclusion&amp;quot;&quot;/&gt;&lt;property id=&quot;20307&quot; value=&quot;427&quot;/&gt;&lt;/object&gt;&lt;object type=&quot;3&quot; unique_id=&quot;14689&quot;&gt;&lt;property id=&quot;20148&quot; value=&quot;5&quot;/&gt;&lt;property id=&quot;20300&quot; value=&quot;Slide 131 - &amp;quot;Conclusion&amp;#x0D;&amp;#x0A;(continued)&amp;quot;&quot;/&gt;&lt;property id=&quot;20307&quot; value=&quot;428&quot;/&gt;&lt;/object&gt;&lt;object type=&quot;3&quot; unique_id=&quot;14690&quot;&gt;&lt;property id=&quot;20148&quot; value=&quot;5&quot;/&gt;&lt;property id=&quot;20300&quot; value=&quot;Slide 132&quot;/&gt;&lt;property id=&quot;20307&quot; value=&quot;429&quot;/&gt;&lt;/object&gt;&lt;object type=&quot;3&quot; unique_id=&quot;14691&quot;&gt;&lt;property id=&quot;20148&quot; value=&quot;5&quot;/&gt;&lt;property id=&quot;20300&quot; value=&quot;Slide 79 - &amp;quot;HQDA EXORDs 120/148-15&amp;quot;&quot;/&gt;&lt;property id=&quot;20307&quot; value=&quot;430&quot;/&gt;&lt;/objec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PowerPoint" ma:contentTypeID="0x010100932A02711E8B394C9FB0EB73B60A78BD" ma:contentTypeVersion="5" ma:contentTypeDescription="Create a new PowerPoint." ma:contentTypeScope="" ma:versionID="041ff44d6e9cb9a04a9e54ab41558e5a">
  <xsd:schema xmlns:xsd="http://www.w3.org/2001/XMLSchema" xmlns:p="http://schemas.microsoft.com/office/2006/metadata/properties" xmlns:ns2="bfc0eaa3-de91-41db-ab70-a1befecdd27d" targetNamespace="http://schemas.microsoft.com/office/2006/metadata/properties" ma:root="true" ma:fieldsID="42482a24a09144bb0127bf4610b962eb" ns2:_="">
    <xsd:import namespace="bfc0eaa3-de91-41db-ab70-a1befecdd27d"/>
    <xsd:element name="properties">
      <xsd:complexType>
        <xsd:sequence>
          <xsd:element name="documentManagement">
            <xsd:complexType>
              <xsd:all>
                <xsd:element ref="ns2:Approval_x0020_Status" minOccurs="0"/>
              </xsd:all>
            </xsd:complexType>
          </xsd:element>
        </xsd:sequence>
      </xsd:complexType>
    </xsd:element>
  </xsd:schema>
  <xsd:schema xmlns:xsd="http://www.w3.org/2001/XMLSchema" xmlns:dms="http://schemas.microsoft.com/office/2006/documentManagement/types" targetNamespace="bfc0eaa3-de91-41db-ab70-a1befecdd27d" elementFormDefault="qualified">
    <xsd:import namespace="http://schemas.microsoft.com/office/2006/documentManagement/types"/>
    <xsd:element name="Approval_x0020_Status" ma:index="8" nillable="true" ma:displayName="Approval Status" ma:list="{b9c6d69c-2220-4a4d-85d5-93ad1027418d}" ma:internalName="Approval_x0020_Status" ma:showField="ID">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LongProperties xmlns="http://schemas.microsoft.com/office/2006/metadata/longProperties"/>
</file>

<file path=customXml/item4.xml><?xml version="1.0" encoding="utf-8"?>
<p:properties xmlns:p="http://schemas.microsoft.com/office/2006/metadata/properties" xmlns:xsi="http://www.w3.org/2001/XMLSchema-instance">
  <documentManagement>
    <Approval_x0020_Status xmlns="bfc0eaa3-de91-41db-ab70-a1befecdd27d" xsi:nil="true"/>
  </documentManagement>
</p:properties>
</file>

<file path=customXml/itemProps1.xml><?xml version="1.0" encoding="utf-8"?>
<ds:datastoreItem xmlns:ds="http://schemas.openxmlformats.org/officeDocument/2006/customXml" ds:itemID="{D88BF252-2C02-48C0-86B0-99837F44A35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c0eaa3-de91-41db-ab70-a1befecdd27d"/>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22B028DB-4E64-476B-9BE3-39E479DA40A3}">
  <ds:schemaRefs>
    <ds:schemaRef ds:uri="http://schemas.microsoft.com/sharepoint/v3/contenttype/forms"/>
  </ds:schemaRefs>
</ds:datastoreItem>
</file>

<file path=customXml/itemProps3.xml><?xml version="1.0" encoding="utf-8"?>
<ds:datastoreItem xmlns:ds="http://schemas.openxmlformats.org/officeDocument/2006/customXml" ds:itemID="{EA892800-4EA5-40BE-AA49-ACC69D6C225C}">
  <ds:schemaRefs>
    <ds:schemaRef ds:uri="http://schemas.microsoft.com/office/2006/metadata/longProperties"/>
  </ds:schemaRefs>
</ds:datastoreItem>
</file>

<file path=customXml/itemProps4.xml><?xml version="1.0" encoding="utf-8"?>
<ds:datastoreItem xmlns:ds="http://schemas.openxmlformats.org/officeDocument/2006/customXml" ds:itemID="{9ECADA8E-2080-40B3-A6B4-98A94D5DC7ED}">
  <ds:schemaRefs>
    <ds:schemaRef ds:uri="http://schemas.microsoft.com/office/2006/metadata/properties"/>
    <ds:schemaRef ds:uri="http://schemas.microsoft.com/office/2006/documentManagement/types"/>
    <ds:schemaRef ds:uri="http://purl.org/dc/terms/"/>
    <ds:schemaRef ds:uri="bfc0eaa3-de91-41db-ab70-a1befecdd27d"/>
    <ds:schemaRef ds:uri="http://purl.org/dc/dcmitype/"/>
    <ds:schemaRef ds:uri="http://purl.org/dc/elements/1.1/"/>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Banded</Template>
  <TotalTime>7257</TotalTime>
  <Pages>30</Pages>
  <Words>3079</Words>
  <Application>Microsoft Office PowerPoint</Application>
  <PresentationFormat>Widescreen</PresentationFormat>
  <Paragraphs>248</Paragraphs>
  <Slides>15</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Corbel</vt:lpstr>
      <vt:lpstr>Franklin Gothic Book</vt:lpstr>
      <vt:lpstr>Wingdings</vt:lpstr>
      <vt:lpstr>Banded</vt:lpstr>
      <vt:lpstr>Army STANDARD TRAINING PACKAGE </vt:lpstr>
      <vt:lpstr>Standards of Conduct – military air (MILAIR) travel</vt:lpstr>
      <vt:lpstr>Key Laws and Regulations</vt:lpstr>
      <vt:lpstr>SECARMY Directive 2017-06 –  SECARMY Policy for Travel </vt:lpstr>
      <vt:lpstr>MILAIR - Operational use</vt:lpstr>
      <vt:lpstr>MILAIR – Other Official Travel (administrative travel )</vt:lpstr>
      <vt:lpstr>MILAIR – Required Use &amp; priority use</vt:lpstr>
      <vt:lpstr>MILAIR – Other Official Travel Requests</vt:lpstr>
      <vt:lpstr>MILAIR – additional considerations</vt:lpstr>
      <vt:lpstr>MILAIR – Spouse Travel – ITA Direct Service Standard</vt:lpstr>
      <vt:lpstr>MILAIR – Spouse Travel – ITA Direct Service – Army Approval</vt:lpstr>
      <vt:lpstr>MILAIR – Spouse Travel – ITA Direct Service – Army Approval</vt:lpstr>
      <vt:lpstr>MILAIR – Spouse Travel – Unofficial Travel – Noninterference (reimbursable)</vt:lpstr>
      <vt:lpstr>MILAIR – Spousal Travel Flow Chart</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SBP</dc:title>
  <dc:subject>Taxation of Survivor Benefits</dc:subject>
  <dc:creator>Curtis A. Parker</dc:creator>
  <cp:lastModifiedBy>Cross, Christopher C LTC USARMY HQDA TJAGLCS (USA)</cp:lastModifiedBy>
  <cp:revision>578</cp:revision>
  <cp:lastPrinted>1998-11-03T14:46:12Z</cp:lastPrinted>
  <dcterms:created xsi:type="dcterms:W3CDTF">1996-06-26T14:33:12Z</dcterms:created>
  <dcterms:modified xsi:type="dcterms:W3CDTF">2024-12-23T14:39:21Z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isplay_urn:schemas-microsoft-com:office:office#Editor">
    <vt:lpwstr>Gonzalez, Humberto J CTR US USA</vt:lpwstr>
  </property>
  <property fmtid="{D5CDD505-2E9C-101B-9397-08002B2CF9AE}" pid="3" name="xd_Signature">
    <vt:lpwstr/>
  </property>
  <property fmtid="{D5CDD505-2E9C-101B-9397-08002B2CF9AE}" pid="4" name="TemplateUrl">
    <vt:lpwstr/>
  </property>
  <property fmtid="{D5CDD505-2E9C-101B-9397-08002B2CF9AE}" pid="5" name="display_urn:schemas-microsoft-com:office:office#Author">
    <vt:lpwstr>Gonzalez, Humberto J CTR US USA</vt:lpwstr>
  </property>
  <property fmtid="{D5CDD505-2E9C-101B-9397-08002B2CF9AE}" pid="6" name="xd_ProgID">
    <vt:lpwstr/>
  </property>
  <property fmtid="{D5CDD505-2E9C-101B-9397-08002B2CF9AE}" pid="7" name="ContentTypeId">
    <vt:lpwstr>0x010100932A02711E8B394C9FB0EB73B60A78BD</vt:lpwstr>
  </property>
  <property fmtid="{D5CDD505-2E9C-101B-9397-08002B2CF9AE}" pid="8" name="_SourceUrl">
    <vt:lpwstr/>
  </property>
  <property fmtid="{D5CDD505-2E9C-101B-9397-08002B2CF9AE}" pid="9" name="ContentType">
    <vt:lpwstr>Document</vt:lpwstr>
  </property>
</Properties>
</file>